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5143500" cx="9144000"/>
  <p:notesSz cx="6858000" cy="9144000"/>
  <p:embeddedFontLst>
    <p:embeddedFont>
      <p:font typeface="Rubik Medium"/>
      <p:regular r:id="rId37"/>
      <p:bold r:id="rId38"/>
      <p:italic r:id="rId39"/>
      <p:boldItalic r:id="rId40"/>
    </p:embeddedFont>
    <p:embeddedFont>
      <p:font typeface="Montserrat"/>
      <p:regular r:id="rId41"/>
      <p:bold r:id="rId42"/>
      <p:italic r:id="rId43"/>
      <p:boldItalic r:id="rId44"/>
    </p:embeddedFont>
    <p:embeddedFont>
      <p:font typeface="Rubik ExtraBold"/>
      <p:bold r:id="rId45"/>
      <p:boldItalic r:id="rId46"/>
    </p:embeddedFont>
    <p:embeddedFont>
      <p:font typeface="Rubik"/>
      <p:regular r:id="rId47"/>
      <p:bold r:id="rId48"/>
      <p:italic r:id="rId49"/>
      <p:boldItalic r:id="rId50"/>
    </p:embeddedFont>
    <p:embeddedFont>
      <p:font typeface="Rubik SemiBol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Nurul Akb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Medium-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RubikExtraBold-boldItalic.fntdata"/><Relationship Id="rId45" Type="http://schemas.openxmlformats.org/officeDocument/2006/relationships/font" Target="fonts/RubikExtra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font" Target="fonts/Rubik-bold.fntdata"/><Relationship Id="rId47" Type="http://schemas.openxmlformats.org/officeDocument/2006/relationships/font" Target="fonts/Rubik-regular.fntdata"/><Relationship Id="rId49" Type="http://schemas.openxmlformats.org/officeDocument/2006/relationships/font" Target="fonts/Rubik-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font" Target="fonts/RubikMedium-regular.fntdata"/><Relationship Id="rId36" Type="http://schemas.openxmlformats.org/officeDocument/2006/relationships/slide" Target="slides/slide28.xml"/><Relationship Id="rId39" Type="http://schemas.openxmlformats.org/officeDocument/2006/relationships/font" Target="fonts/RubikMedium-italic.fntdata"/><Relationship Id="rId38" Type="http://schemas.openxmlformats.org/officeDocument/2006/relationships/font" Target="fonts/RubikMedium-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ubikSemiBold-regular.fntdata"/><Relationship Id="rId50" Type="http://schemas.openxmlformats.org/officeDocument/2006/relationships/font" Target="fonts/Rubik-boldItalic.fntdata"/><Relationship Id="rId53" Type="http://schemas.openxmlformats.org/officeDocument/2006/relationships/font" Target="fonts/RubikSemiBold-italic.fntdata"/><Relationship Id="rId52" Type="http://schemas.openxmlformats.org/officeDocument/2006/relationships/font" Target="fonts/RubikSemiBold-bold.fntdata"/><Relationship Id="rId11" Type="http://schemas.openxmlformats.org/officeDocument/2006/relationships/slide" Target="slides/slide3.xml"/><Relationship Id="rId10" Type="http://schemas.openxmlformats.org/officeDocument/2006/relationships/slide" Target="slides/slide2.xml"/><Relationship Id="rId54" Type="http://schemas.openxmlformats.org/officeDocument/2006/relationships/font" Target="fonts/RubikSemiBold-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2-16T12:38:57.309">
    <p:pos x="6000" y="0"/>
    <p:text>nama kolomnya menjadi lower case semua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2-16T12:38:24.724">
    <p:pos x="6000" y="0"/>
    <p:text>bisa ditambahkan sebagai bisnis metrics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2-16T12:37:08.955">
    <p:pos x="6000" y="0"/>
    <p:text>ditambahkan git repo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8cc6163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48cc6163c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fa3a6b1517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fa3a6b1517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347a37e3d0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347a37e3d0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347a37e3d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347a37e3d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47a37e3d0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347a37e3d0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10c6e2c5a_3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3310c6e2c5a_3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0ec3510e2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330ec3510e2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347a37e3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3347a37e3d0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350979bd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350979bde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10c6e2c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310c6e2c5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10c6e2c5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3310c6e2c5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2f1e9f14de_8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32f1e9f14de_8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10c6e2c5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310c6e2c5a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37e7a571b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37e7a571b4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310c6e2c5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3310c6e2c5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347a37e3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347a37e3d0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bc7d32eb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2bc7d32eb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30ec3510e2_2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30ec3510e2_2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10c6e2c5a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3310c6e2c5a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37e7a571b4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337e7a571b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fa3a6b1517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g2fa3a6b1517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2f29b3fb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2f29b3fba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fa3a6b151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2fa3a6b151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2fa3a6b1517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10c6e2c5a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3310c6e2c5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f29b3fba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32f29b3fba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32f29b3fbac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47a37e3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3347a37e3d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2f29b3fb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2f29b3fbac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2f29b3fba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32f29b3fbac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
    <p:bg>
      <p:bgPr>
        <a:blipFill>
          <a:blip r:embed="rId2">
            <a:alphaModFix/>
          </a:blip>
          <a:stretch>
            <a:fillRect/>
          </a:stretch>
        </a:blipFill>
      </p:bgPr>
    </p:bg>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388100" y="445025"/>
            <a:ext cx="84444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53" name="Google Shape;53;p14"/>
          <p:cNvSpPr txBox="1"/>
          <p:nvPr>
            <p:ph idx="1" type="body"/>
          </p:nvPr>
        </p:nvSpPr>
        <p:spPr>
          <a:xfrm>
            <a:off x="387900" y="1152475"/>
            <a:ext cx="84444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4" name="Google Shape;64;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70" name="Google Shape;70;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8"/>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8"/>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76" name="Google Shape;76;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9"/>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2" name="Google Shape;82;p19"/>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3" name="Google Shape;83;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2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2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89" name="Google Shape;89;p2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0" name="Google Shape;90;p2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91" name="Google Shape;91;p2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2" name="Google Shape;92;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2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4" name="Shape 104"/>
        <p:cNvGrpSpPr/>
        <p:nvPr/>
      </p:nvGrpSpPr>
      <p:grpSpPr>
        <a:xfrm>
          <a:off x="0" y="0"/>
          <a:ext cx="0" cy="0"/>
          <a:chOff x="0" y="0"/>
          <a:chExt cx="0" cy="0"/>
        </a:xfrm>
      </p:grpSpPr>
      <p:sp>
        <p:nvSpPr>
          <p:cNvPr id="105" name="Google Shape;105;p2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23"/>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rmAutofit/>
          </a:bodyPr>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107" name="Google Shape;107;p23"/>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108" name="Google Shape;108;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1" name="Shape 111"/>
        <p:cNvGrpSpPr/>
        <p:nvPr/>
      </p:nvGrpSpPr>
      <p:grpSpPr>
        <a:xfrm>
          <a:off x="0" y="0"/>
          <a:ext cx="0" cy="0"/>
          <a:chOff x="0" y="0"/>
          <a:chExt cx="0" cy="0"/>
        </a:xfrm>
      </p:grpSpPr>
      <p:sp>
        <p:nvSpPr>
          <p:cNvPr id="112" name="Google Shape;112;p2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24"/>
          <p:cNvSpPr/>
          <p:nvPr>
            <p:ph idx="2" type="pic"/>
          </p:nvPr>
        </p:nvSpPr>
        <p:spPr>
          <a:xfrm>
            <a:off x="3887391" y="740569"/>
            <a:ext cx="4629300" cy="3655200"/>
          </a:xfrm>
          <a:prstGeom prst="rect">
            <a:avLst/>
          </a:prstGeom>
          <a:noFill/>
          <a:ln>
            <a:noFill/>
          </a:ln>
        </p:spPr>
      </p:sp>
      <p:sp>
        <p:nvSpPr>
          <p:cNvPr id="114" name="Google Shape;114;p24"/>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115" name="Google Shape;115;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 name="Shape 118"/>
        <p:cNvGrpSpPr/>
        <p:nvPr/>
      </p:nvGrpSpPr>
      <p:grpSpPr>
        <a:xfrm>
          <a:off x="0" y="0"/>
          <a:ext cx="0" cy="0"/>
          <a:chOff x="0" y="0"/>
          <a:chExt cx="0" cy="0"/>
        </a:xfrm>
      </p:grpSpPr>
      <p:sp>
        <p:nvSpPr>
          <p:cNvPr id="119" name="Google Shape;119;p2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25"/>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1" name="Google Shape;121;p2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2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4" name="Shape 124"/>
        <p:cNvGrpSpPr/>
        <p:nvPr/>
      </p:nvGrpSpPr>
      <p:grpSpPr>
        <a:xfrm>
          <a:off x="0" y="0"/>
          <a:ext cx="0" cy="0"/>
          <a:chOff x="0" y="0"/>
          <a:chExt cx="0" cy="0"/>
        </a:xfrm>
      </p:grpSpPr>
      <p:sp>
        <p:nvSpPr>
          <p:cNvPr id="125" name="Google Shape;125;p26"/>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6"/>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7" name="Google Shape;127;p2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130" name="Shape 130"/>
        <p:cNvGrpSpPr/>
        <p:nvPr/>
      </p:nvGrpSpPr>
      <p:grpSpPr>
        <a:xfrm>
          <a:off x="0" y="0"/>
          <a:ext cx="0" cy="0"/>
          <a:chOff x="0" y="0"/>
          <a:chExt cx="0" cy="0"/>
        </a:xfrm>
      </p:grpSpPr>
      <p:sp>
        <p:nvSpPr>
          <p:cNvPr id="131" name="Google Shape;131;p2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p2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3" name="Google Shape;133;p2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4" name="Google Shape;134;p2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2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2" name="Shape 142"/>
        <p:cNvGrpSpPr/>
        <p:nvPr/>
      </p:nvGrpSpPr>
      <p:grpSpPr>
        <a:xfrm>
          <a:off x="0" y="0"/>
          <a:ext cx="0" cy="0"/>
          <a:chOff x="0" y="0"/>
          <a:chExt cx="0" cy="0"/>
        </a:xfrm>
      </p:grpSpPr>
      <p:sp>
        <p:nvSpPr>
          <p:cNvPr id="143" name="Google Shape;143;p2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5" name="Google Shape;145;p2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148" name="Shape 148"/>
        <p:cNvGrpSpPr/>
        <p:nvPr/>
      </p:nvGrpSpPr>
      <p:grpSpPr>
        <a:xfrm>
          <a:off x="0" y="0"/>
          <a:ext cx="0" cy="0"/>
          <a:chOff x="0" y="0"/>
          <a:chExt cx="0" cy="0"/>
        </a:xfrm>
      </p:grpSpPr>
      <p:sp>
        <p:nvSpPr>
          <p:cNvPr id="149" name="Google Shape;149;p3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3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1" name="Google Shape;151;p3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4" name="Shape 154"/>
        <p:cNvGrpSpPr/>
        <p:nvPr/>
      </p:nvGrpSpPr>
      <p:grpSpPr>
        <a:xfrm>
          <a:off x="0" y="0"/>
          <a:ext cx="0" cy="0"/>
          <a:chOff x="0" y="0"/>
          <a:chExt cx="0" cy="0"/>
        </a:xfrm>
      </p:grpSpPr>
      <p:sp>
        <p:nvSpPr>
          <p:cNvPr id="155" name="Google Shape;155;p31"/>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31"/>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57" name="Google Shape;157;p3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0" name="Shape 160"/>
        <p:cNvGrpSpPr/>
        <p:nvPr/>
      </p:nvGrpSpPr>
      <p:grpSpPr>
        <a:xfrm>
          <a:off x="0" y="0"/>
          <a:ext cx="0" cy="0"/>
          <a:chOff x="0" y="0"/>
          <a:chExt cx="0" cy="0"/>
        </a:xfrm>
      </p:grpSpPr>
      <p:sp>
        <p:nvSpPr>
          <p:cNvPr id="161" name="Google Shape;161;p32"/>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32"/>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63" name="Google Shape;163;p3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6" name="Shape 166"/>
        <p:cNvGrpSpPr/>
        <p:nvPr/>
      </p:nvGrpSpPr>
      <p:grpSpPr>
        <a:xfrm>
          <a:off x="0" y="0"/>
          <a:ext cx="0" cy="0"/>
          <a:chOff x="0" y="0"/>
          <a:chExt cx="0" cy="0"/>
        </a:xfrm>
      </p:grpSpPr>
      <p:sp>
        <p:nvSpPr>
          <p:cNvPr id="167" name="Google Shape;167;p3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33"/>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9" name="Google Shape;169;p33"/>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0" name="Google Shape;170;p3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3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3" name="Shape 173"/>
        <p:cNvGrpSpPr/>
        <p:nvPr/>
      </p:nvGrpSpPr>
      <p:grpSpPr>
        <a:xfrm>
          <a:off x="0" y="0"/>
          <a:ext cx="0" cy="0"/>
          <a:chOff x="0" y="0"/>
          <a:chExt cx="0" cy="0"/>
        </a:xfrm>
      </p:grpSpPr>
      <p:sp>
        <p:nvSpPr>
          <p:cNvPr id="174" name="Google Shape;174;p34"/>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34"/>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76" name="Google Shape;176;p34"/>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7" name="Google Shape;177;p34"/>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78" name="Google Shape;178;p34"/>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9" name="Google Shape;179;p3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3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2" name="Shape 182"/>
        <p:cNvGrpSpPr/>
        <p:nvPr/>
      </p:nvGrpSpPr>
      <p:grpSpPr>
        <a:xfrm>
          <a:off x="0" y="0"/>
          <a:ext cx="0" cy="0"/>
          <a:chOff x="0" y="0"/>
          <a:chExt cx="0" cy="0"/>
        </a:xfrm>
      </p:grpSpPr>
      <p:sp>
        <p:nvSpPr>
          <p:cNvPr id="183" name="Google Shape;183;p3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3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3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3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3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3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3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1" name="Shape 191"/>
        <p:cNvGrpSpPr/>
        <p:nvPr/>
      </p:nvGrpSpPr>
      <p:grpSpPr>
        <a:xfrm>
          <a:off x="0" y="0"/>
          <a:ext cx="0" cy="0"/>
          <a:chOff x="0" y="0"/>
          <a:chExt cx="0" cy="0"/>
        </a:xfrm>
      </p:grpSpPr>
      <p:sp>
        <p:nvSpPr>
          <p:cNvPr id="192" name="Google Shape;192;p37"/>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37"/>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94" name="Google Shape;194;p37"/>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95" name="Google Shape;195;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8" name="Shape 198"/>
        <p:cNvGrpSpPr/>
        <p:nvPr/>
      </p:nvGrpSpPr>
      <p:grpSpPr>
        <a:xfrm>
          <a:off x="0" y="0"/>
          <a:ext cx="0" cy="0"/>
          <a:chOff x="0" y="0"/>
          <a:chExt cx="0" cy="0"/>
        </a:xfrm>
      </p:grpSpPr>
      <p:sp>
        <p:nvSpPr>
          <p:cNvPr id="199" name="Google Shape;199;p38"/>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38"/>
          <p:cNvSpPr/>
          <p:nvPr>
            <p:ph idx="2" type="pic"/>
          </p:nvPr>
        </p:nvSpPr>
        <p:spPr>
          <a:xfrm>
            <a:off x="3887391" y="740569"/>
            <a:ext cx="4629300" cy="3655200"/>
          </a:xfrm>
          <a:prstGeom prst="rect">
            <a:avLst/>
          </a:prstGeom>
          <a:noFill/>
          <a:ln>
            <a:noFill/>
          </a:ln>
        </p:spPr>
      </p:sp>
      <p:sp>
        <p:nvSpPr>
          <p:cNvPr id="201" name="Google Shape;201;p38"/>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02" name="Google Shape;202;p3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3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3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5" name="Shape 205"/>
        <p:cNvGrpSpPr/>
        <p:nvPr/>
      </p:nvGrpSpPr>
      <p:grpSpPr>
        <a:xfrm>
          <a:off x="0" y="0"/>
          <a:ext cx="0" cy="0"/>
          <a:chOff x="0" y="0"/>
          <a:chExt cx="0" cy="0"/>
        </a:xfrm>
      </p:grpSpPr>
      <p:sp>
        <p:nvSpPr>
          <p:cNvPr id="206" name="Google Shape;206;p3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39"/>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8" name="Google Shape;208;p3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3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3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1" name="Shape 211"/>
        <p:cNvGrpSpPr/>
        <p:nvPr/>
      </p:nvGrpSpPr>
      <p:grpSpPr>
        <a:xfrm>
          <a:off x="0" y="0"/>
          <a:ext cx="0" cy="0"/>
          <a:chOff x="0" y="0"/>
          <a:chExt cx="0" cy="0"/>
        </a:xfrm>
      </p:grpSpPr>
      <p:sp>
        <p:nvSpPr>
          <p:cNvPr id="212" name="Google Shape;212;p40"/>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40"/>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4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4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4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4.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2.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7" name="Google Shape;57;p1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8" name="Google Shape;58;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2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 name="Google Shape;138;p2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9" name="Google Shape;139;p2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0" name="Google Shape;140;p2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1" name="Google Shape;141;p2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3.png"/><Relationship Id="rId7"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5.png"/><Relationship Id="rId7"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2.png"/><Relationship Id="rId7"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38.png"/><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40.png"/></Relationships>
</file>

<file path=ppt/slides/_rels/slide2.xml.rels><?xml version="1.0" encoding="UTF-8" standalone="yes"?><Relationships xmlns="http://schemas.openxmlformats.org/package/2006/relationships"><Relationship Id="rId11" Type="http://schemas.openxmlformats.org/officeDocument/2006/relationships/image" Target="../media/image41.jpg"/><Relationship Id="rId10" Type="http://schemas.openxmlformats.org/officeDocument/2006/relationships/image" Target="../media/image6.png"/><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jpg"/><Relationship Id="rId9" Type="http://schemas.openxmlformats.org/officeDocument/2006/relationships/image" Target="../media/image3.jp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4.jp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37.png"/><Relationship Id="rId7"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comments" Target="../comments/comment2.xml"/><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comments" Target="../comments/comment3.xml"/><Relationship Id="rId4" Type="http://schemas.openxmlformats.org/officeDocument/2006/relationships/image" Target="../media/image28.png"/><Relationship Id="rId5" Type="http://schemas.openxmlformats.org/officeDocument/2006/relationships/image" Target="../media/image16.png"/><Relationship Id="rId6"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doi.org/10.22214/ijraset.2023.49748" TargetMode="External"/><Relationship Id="rId4" Type="http://schemas.openxmlformats.org/officeDocument/2006/relationships/hyperlink" Target="https://doi.org/10.22214/ijraset.2023.49748" TargetMode="External"/><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30.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31.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p:nvPr/>
        </p:nvSpPr>
        <p:spPr>
          <a:xfrm>
            <a:off x="566057" y="2646029"/>
            <a:ext cx="914400" cy="4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41"/>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223" name="Google Shape;223;p41"/>
          <p:cNvSpPr txBox="1"/>
          <p:nvPr/>
        </p:nvSpPr>
        <p:spPr>
          <a:xfrm>
            <a:off x="498700" y="2829025"/>
            <a:ext cx="43962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ubik"/>
                <a:ea typeface="Rubik"/>
                <a:cs typeface="Rubik"/>
                <a:sym typeface="Rubik"/>
              </a:rPr>
              <a:t>Tri Hita Karana</a:t>
            </a:r>
            <a:endParaRPr b="1" sz="1600">
              <a:solidFill>
                <a:schemeClr val="dk1"/>
              </a:solidFill>
              <a:latin typeface="Rubik"/>
              <a:ea typeface="Rubik"/>
              <a:cs typeface="Rubik"/>
              <a:sym typeface="Rubik"/>
            </a:endParaRPr>
          </a:p>
          <a:p>
            <a:pPr indent="0" lvl="0" marL="0" rtl="0" algn="l">
              <a:spcBef>
                <a:spcPts val="0"/>
              </a:spcBef>
              <a:spcAft>
                <a:spcPts val="0"/>
              </a:spcAft>
              <a:buNone/>
            </a:pPr>
            <a:r>
              <a:t/>
            </a:r>
            <a:endParaRPr sz="1200">
              <a:solidFill>
                <a:schemeClr val="dk1"/>
              </a:solidFill>
              <a:latin typeface="Rubik"/>
              <a:ea typeface="Rubik"/>
              <a:cs typeface="Rubik"/>
              <a:sym typeface="Rubik"/>
            </a:endParaRPr>
          </a:p>
          <a:p>
            <a:pPr indent="0" lvl="0" marL="0" rtl="0" algn="l">
              <a:spcBef>
                <a:spcPts val="0"/>
              </a:spcBef>
              <a:spcAft>
                <a:spcPts val="0"/>
              </a:spcAft>
              <a:buNone/>
            </a:pPr>
            <a:r>
              <a:rPr b="1" lang="en" sz="1200">
                <a:solidFill>
                  <a:schemeClr val="dk1"/>
                </a:solidFill>
                <a:latin typeface="Rubik"/>
                <a:ea typeface="Rubik"/>
                <a:cs typeface="Rubik"/>
                <a:sym typeface="Rubik"/>
              </a:rPr>
              <a:t>Azkaf Nur</a:t>
            </a:r>
            <a:endParaRPr b="1" sz="1200">
              <a:solidFill>
                <a:schemeClr val="dk1"/>
              </a:solidFill>
              <a:latin typeface="Rubik"/>
              <a:ea typeface="Rubik"/>
              <a:cs typeface="Rubik"/>
              <a:sym typeface="Rubik"/>
            </a:endParaRPr>
          </a:p>
          <a:p>
            <a:pPr indent="0" lvl="0" marL="0" rtl="0" algn="l">
              <a:spcBef>
                <a:spcPts val="0"/>
              </a:spcBef>
              <a:spcAft>
                <a:spcPts val="0"/>
              </a:spcAft>
              <a:buNone/>
            </a:pPr>
            <a:r>
              <a:rPr b="1" lang="en" sz="1200">
                <a:solidFill>
                  <a:schemeClr val="dk1"/>
                </a:solidFill>
                <a:latin typeface="Rubik"/>
                <a:ea typeface="Rubik"/>
                <a:cs typeface="Rubik"/>
                <a:sym typeface="Rubik"/>
              </a:rPr>
              <a:t>Dicky Alviandi Rais</a:t>
            </a:r>
            <a:endParaRPr b="1" sz="1200">
              <a:solidFill>
                <a:schemeClr val="dk1"/>
              </a:solidFill>
              <a:latin typeface="Rubik"/>
              <a:ea typeface="Rubik"/>
              <a:cs typeface="Rubik"/>
              <a:sym typeface="Rubik"/>
            </a:endParaRPr>
          </a:p>
          <a:p>
            <a:pPr indent="0" lvl="0" marL="0" rtl="0" algn="l">
              <a:spcBef>
                <a:spcPts val="0"/>
              </a:spcBef>
              <a:spcAft>
                <a:spcPts val="0"/>
              </a:spcAft>
              <a:buNone/>
            </a:pPr>
            <a:r>
              <a:rPr b="1" lang="en" sz="1200">
                <a:solidFill>
                  <a:schemeClr val="dk1"/>
                </a:solidFill>
                <a:latin typeface="Rubik"/>
                <a:ea typeface="Rubik"/>
                <a:cs typeface="Rubik"/>
                <a:sym typeface="Rubik"/>
              </a:rPr>
              <a:t>Iqbal Lintang</a:t>
            </a:r>
            <a:endParaRPr b="1" sz="1200">
              <a:solidFill>
                <a:schemeClr val="dk1"/>
              </a:solidFill>
              <a:latin typeface="Rubik"/>
              <a:ea typeface="Rubik"/>
              <a:cs typeface="Rubik"/>
              <a:sym typeface="Rubik"/>
            </a:endParaRPr>
          </a:p>
          <a:p>
            <a:pPr indent="0" lvl="0" marL="0" rtl="0" algn="l">
              <a:spcBef>
                <a:spcPts val="0"/>
              </a:spcBef>
              <a:spcAft>
                <a:spcPts val="0"/>
              </a:spcAft>
              <a:buNone/>
            </a:pPr>
            <a:r>
              <a:rPr b="1" lang="en" sz="1200">
                <a:solidFill>
                  <a:schemeClr val="dk1"/>
                </a:solidFill>
                <a:latin typeface="Rubik"/>
                <a:ea typeface="Rubik"/>
                <a:cs typeface="Rubik"/>
                <a:sym typeface="Rubik"/>
              </a:rPr>
              <a:t>M. Nur Zein</a:t>
            </a:r>
            <a:endParaRPr b="1" sz="1200">
              <a:solidFill>
                <a:schemeClr val="dk1"/>
              </a:solidFill>
              <a:latin typeface="Rubik"/>
              <a:ea typeface="Rubik"/>
              <a:cs typeface="Rubik"/>
              <a:sym typeface="Rubik"/>
            </a:endParaRPr>
          </a:p>
          <a:p>
            <a:pPr indent="0" lvl="0" marL="0" rtl="0" algn="l">
              <a:spcBef>
                <a:spcPts val="0"/>
              </a:spcBef>
              <a:spcAft>
                <a:spcPts val="0"/>
              </a:spcAft>
              <a:buNone/>
            </a:pPr>
            <a:r>
              <a:t/>
            </a:r>
            <a:endParaRPr b="1" sz="1600">
              <a:solidFill>
                <a:schemeClr val="dk1"/>
              </a:solidFill>
              <a:latin typeface="Rubik"/>
              <a:ea typeface="Rubik"/>
              <a:cs typeface="Rubik"/>
              <a:sym typeface="Rubik"/>
            </a:endParaRPr>
          </a:p>
          <a:p>
            <a:pPr indent="0" lvl="0" marL="0" rtl="0" algn="l">
              <a:spcBef>
                <a:spcPts val="0"/>
              </a:spcBef>
              <a:spcAft>
                <a:spcPts val="0"/>
              </a:spcAft>
              <a:buNone/>
            </a:pPr>
            <a:r>
              <a:rPr b="1" lang="en" sz="1600">
                <a:solidFill>
                  <a:schemeClr val="dk1"/>
                </a:solidFill>
                <a:latin typeface="Rubik"/>
                <a:ea typeface="Rubik"/>
                <a:cs typeface="Rubik"/>
                <a:sym typeface="Rubik"/>
              </a:rPr>
              <a:t>Mentor : N</a:t>
            </a:r>
            <a:r>
              <a:rPr b="1" lang="en" sz="1600">
                <a:solidFill>
                  <a:schemeClr val="dk1"/>
                </a:solidFill>
                <a:latin typeface="Rubik"/>
                <a:ea typeface="Rubik"/>
                <a:cs typeface="Rubik"/>
                <a:sym typeface="Rubik"/>
              </a:rPr>
              <a:t>urul Akbar Tanjung</a:t>
            </a:r>
            <a:endParaRPr b="1" sz="1600">
              <a:solidFill>
                <a:schemeClr val="dk1"/>
              </a:solidFill>
              <a:latin typeface="Rubik"/>
              <a:ea typeface="Rubik"/>
              <a:cs typeface="Rubik"/>
              <a:sym typeface="Rubik"/>
            </a:endParaRPr>
          </a:p>
        </p:txBody>
      </p:sp>
      <p:sp>
        <p:nvSpPr>
          <p:cNvPr id="224" name="Google Shape;224;p41"/>
          <p:cNvSpPr txBox="1"/>
          <p:nvPr/>
        </p:nvSpPr>
        <p:spPr>
          <a:xfrm>
            <a:off x="435425" y="1525325"/>
            <a:ext cx="46251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4000">
                <a:solidFill>
                  <a:schemeClr val="dk1"/>
                </a:solidFill>
                <a:latin typeface="Rubik ExtraBold"/>
                <a:ea typeface="Rubik ExtraBold"/>
                <a:cs typeface="Rubik ExtraBold"/>
                <a:sym typeface="Rubik ExtraBold"/>
              </a:rPr>
              <a:t>Report Progress</a:t>
            </a:r>
            <a:endParaRPr sz="4000">
              <a:solidFill>
                <a:schemeClr val="dk1"/>
              </a:solidFill>
              <a:latin typeface="Rubik ExtraBold"/>
              <a:ea typeface="Rubik ExtraBold"/>
              <a:cs typeface="Rubik ExtraBold"/>
              <a:sym typeface="Rubik ExtraBold"/>
            </a:endParaRPr>
          </a:p>
          <a:p>
            <a:pPr indent="0" lvl="0" marL="0" marR="0" rtl="0" algn="l">
              <a:spcBef>
                <a:spcPts val="0"/>
              </a:spcBef>
              <a:spcAft>
                <a:spcPts val="0"/>
              </a:spcAft>
              <a:buNone/>
            </a:pPr>
            <a:r>
              <a:rPr lang="en" sz="2000">
                <a:solidFill>
                  <a:schemeClr val="dk1"/>
                </a:solidFill>
                <a:latin typeface="Rubik"/>
                <a:ea typeface="Rubik"/>
                <a:cs typeface="Rubik"/>
                <a:sym typeface="Rubik"/>
              </a:rPr>
              <a:t>Stage 1</a:t>
            </a:r>
            <a:endParaRPr sz="2000">
              <a:solidFill>
                <a:schemeClr val="dk1"/>
              </a:solidFill>
            </a:endParaRPr>
          </a:p>
        </p:txBody>
      </p:sp>
      <p:pic>
        <p:nvPicPr>
          <p:cNvPr id="225" name="Google Shape;225;p41"/>
          <p:cNvPicPr preferRelativeResize="0"/>
          <p:nvPr/>
        </p:nvPicPr>
        <p:blipFill>
          <a:blip r:embed="rId3">
            <a:alphaModFix/>
          </a:blip>
          <a:stretch>
            <a:fillRect/>
          </a:stretch>
        </p:blipFill>
        <p:spPr>
          <a:xfrm>
            <a:off x="7061225" y="487675"/>
            <a:ext cx="1608975" cy="1565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0"/>
          <p:cNvPicPr preferRelativeResize="0"/>
          <p:nvPr/>
        </p:nvPicPr>
        <p:blipFill rotWithShape="1">
          <a:blip r:embed="rId3">
            <a:alphaModFix/>
          </a:blip>
          <a:srcRect b="0" l="0" r="0" t="0"/>
          <a:stretch/>
        </p:blipFill>
        <p:spPr>
          <a:xfrm>
            <a:off x="0" y="0"/>
            <a:ext cx="9144000" cy="5143498"/>
          </a:xfrm>
          <a:prstGeom prst="rect">
            <a:avLst/>
          </a:prstGeom>
          <a:noFill/>
          <a:ln>
            <a:noFill/>
          </a:ln>
        </p:spPr>
      </p:pic>
      <p:pic>
        <p:nvPicPr>
          <p:cNvPr id="332" name="Google Shape;332;p50"/>
          <p:cNvPicPr preferRelativeResize="0"/>
          <p:nvPr/>
        </p:nvPicPr>
        <p:blipFill rotWithShape="1">
          <a:blip r:embed="rId4">
            <a:alphaModFix/>
          </a:blip>
          <a:srcRect b="45740" l="0" r="0" t="34973"/>
          <a:stretch/>
        </p:blipFill>
        <p:spPr>
          <a:xfrm>
            <a:off x="7837726" y="164200"/>
            <a:ext cx="1183176" cy="182502"/>
          </a:xfrm>
          <a:prstGeom prst="rect">
            <a:avLst/>
          </a:prstGeom>
          <a:noFill/>
          <a:ln>
            <a:noFill/>
          </a:ln>
        </p:spPr>
      </p:pic>
      <p:sp>
        <p:nvSpPr>
          <p:cNvPr id="333" name="Google Shape;333;p50"/>
          <p:cNvSpPr txBox="1"/>
          <p:nvPr/>
        </p:nvSpPr>
        <p:spPr>
          <a:xfrm>
            <a:off x="341100" y="303275"/>
            <a:ext cx="52338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 sz="2800">
                <a:solidFill>
                  <a:schemeClr val="lt1"/>
                </a:solidFill>
                <a:latin typeface="Montserrat"/>
                <a:ea typeface="Montserrat"/>
                <a:cs typeface="Montserrat"/>
                <a:sym typeface="Montserrat"/>
              </a:rPr>
              <a:t>Data Consistent</a:t>
            </a:r>
            <a:endParaRPr i="0" sz="2800" u="none" cap="none" strike="noStrike">
              <a:solidFill>
                <a:srgbClr val="000000"/>
              </a:solidFill>
              <a:latin typeface="Rubik ExtraBold"/>
              <a:ea typeface="Rubik ExtraBold"/>
              <a:cs typeface="Rubik ExtraBold"/>
              <a:sym typeface="Rubik ExtraBold"/>
            </a:endParaRPr>
          </a:p>
        </p:txBody>
      </p:sp>
      <p:sp>
        <p:nvSpPr>
          <p:cNvPr id="334" name="Google Shape;334;p50"/>
          <p:cNvSpPr/>
          <p:nvPr/>
        </p:nvSpPr>
        <p:spPr>
          <a:xfrm>
            <a:off x="430351" y="842077"/>
            <a:ext cx="625500" cy="86400"/>
          </a:xfrm>
          <a:prstGeom prst="rect">
            <a:avLst/>
          </a:prstGeom>
          <a:solidFill>
            <a:srgbClr val="FFC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B1BD"/>
              </a:solidFill>
              <a:latin typeface="Calibri"/>
              <a:ea typeface="Calibri"/>
              <a:cs typeface="Calibri"/>
              <a:sym typeface="Calibri"/>
            </a:endParaRPr>
          </a:p>
        </p:txBody>
      </p:sp>
      <p:sp>
        <p:nvSpPr>
          <p:cNvPr id="335" name="Google Shape;335;p50"/>
          <p:cNvSpPr/>
          <p:nvPr/>
        </p:nvSpPr>
        <p:spPr>
          <a:xfrm>
            <a:off x="430350" y="1143925"/>
            <a:ext cx="8262300" cy="1046400"/>
          </a:xfrm>
          <a:prstGeom prst="rect">
            <a:avLst/>
          </a:prstGeom>
          <a:solidFill>
            <a:srgbClr val="0C0C0C">
              <a:alpha val="322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Char char="●"/>
            </a:pPr>
            <a:r>
              <a:rPr b="1" lang="en" sz="1900">
                <a:solidFill>
                  <a:schemeClr val="lt1"/>
                </a:solidFill>
              </a:rPr>
              <a:t>Beberapa nama kota memiliki suffix [number] yang perlu distandardisasi</a:t>
            </a:r>
            <a:endParaRPr b="1" sz="1900">
              <a:solidFill>
                <a:schemeClr val="lt1"/>
              </a:solidFill>
            </a:endParaRPr>
          </a:p>
          <a:p>
            <a:pPr indent="-349250" lvl="0" marL="457200" rtl="0" algn="l">
              <a:spcBef>
                <a:spcPts val="0"/>
              </a:spcBef>
              <a:spcAft>
                <a:spcPts val="0"/>
              </a:spcAft>
              <a:buClr>
                <a:schemeClr val="lt1"/>
              </a:buClr>
              <a:buSzPts val="1900"/>
              <a:buChar char="●"/>
            </a:pPr>
            <a:r>
              <a:rPr b="1" lang="en" sz="1900">
                <a:solidFill>
                  <a:schemeClr val="lt1"/>
                </a:solidFill>
              </a:rPr>
              <a:t>Lower Case semua data dan fungsi pada Dataset</a:t>
            </a:r>
            <a:endParaRPr b="1" sz="1900">
              <a:solidFill>
                <a:schemeClr val="lt1"/>
              </a:solidFill>
            </a:endParaRPr>
          </a:p>
        </p:txBody>
      </p:sp>
      <p:pic>
        <p:nvPicPr>
          <p:cNvPr id="336" name="Google Shape;336;p50"/>
          <p:cNvPicPr preferRelativeResize="0"/>
          <p:nvPr/>
        </p:nvPicPr>
        <p:blipFill>
          <a:blip r:embed="rId5">
            <a:alphaModFix/>
          </a:blip>
          <a:stretch>
            <a:fillRect/>
          </a:stretch>
        </p:blipFill>
        <p:spPr>
          <a:xfrm>
            <a:off x="8299975" y="4372750"/>
            <a:ext cx="720925" cy="701225"/>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1"/>
          <p:cNvPicPr preferRelativeResize="0"/>
          <p:nvPr/>
        </p:nvPicPr>
        <p:blipFill rotWithShape="1">
          <a:blip r:embed="rId3">
            <a:alphaModFix/>
          </a:blip>
          <a:srcRect b="0" l="0" r="0" t="0"/>
          <a:stretch/>
        </p:blipFill>
        <p:spPr>
          <a:xfrm>
            <a:off x="0" y="0"/>
            <a:ext cx="9144000" cy="5143498"/>
          </a:xfrm>
          <a:prstGeom prst="rect">
            <a:avLst/>
          </a:prstGeom>
          <a:noFill/>
          <a:ln>
            <a:noFill/>
          </a:ln>
        </p:spPr>
      </p:pic>
      <p:pic>
        <p:nvPicPr>
          <p:cNvPr id="342" name="Google Shape;342;p51"/>
          <p:cNvPicPr preferRelativeResize="0"/>
          <p:nvPr/>
        </p:nvPicPr>
        <p:blipFill rotWithShape="1">
          <a:blip r:embed="rId4">
            <a:alphaModFix/>
          </a:blip>
          <a:srcRect b="45740" l="0" r="0" t="34973"/>
          <a:stretch/>
        </p:blipFill>
        <p:spPr>
          <a:xfrm>
            <a:off x="7837726" y="164200"/>
            <a:ext cx="1183176" cy="182502"/>
          </a:xfrm>
          <a:prstGeom prst="rect">
            <a:avLst/>
          </a:prstGeom>
          <a:noFill/>
          <a:ln>
            <a:noFill/>
          </a:ln>
        </p:spPr>
      </p:pic>
      <p:sp>
        <p:nvSpPr>
          <p:cNvPr id="343" name="Google Shape;343;p51"/>
          <p:cNvSpPr txBox="1"/>
          <p:nvPr/>
        </p:nvSpPr>
        <p:spPr>
          <a:xfrm>
            <a:off x="341100" y="303275"/>
            <a:ext cx="52338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 sz="2800">
                <a:solidFill>
                  <a:schemeClr val="lt1"/>
                </a:solidFill>
                <a:latin typeface="Montserrat"/>
                <a:ea typeface="Montserrat"/>
                <a:cs typeface="Montserrat"/>
                <a:sym typeface="Montserrat"/>
              </a:rPr>
              <a:t>Outliers</a:t>
            </a:r>
            <a:endParaRPr i="0" sz="2800" u="none" cap="none" strike="noStrike">
              <a:solidFill>
                <a:srgbClr val="000000"/>
              </a:solidFill>
              <a:latin typeface="Rubik ExtraBold"/>
              <a:ea typeface="Rubik ExtraBold"/>
              <a:cs typeface="Rubik ExtraBold"/>
              <a:sym typeface="Rubik ExtraBold"/>
            </a:endParaRPr>
          </a:p>
        </p:txBody>
      </p:sp>
      <p:sp>
        <p:nvSpPr>
          <p:cNvPr id="344" name="Google Shape;344;p51"/>
          <p:cNvSpPr/>
          <p:nvPr/>
        </p:nvSpPr>
        <p:spPr>
          <a:xfrm>
            <a:off x="430351" y="842077"/>
            <a:ext cx="625500" cy="86400"/>
          </a:xfrm>
          <a:prstGeom prst="rect">
            <a:avLst/>
          </a:prstGeom>
          <a:solidFill>
            <a:srgbClr val="FFC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B1BD"/>
              </a:solidFill>
              <a:latin typeface="Calibri"/>
              <a:ea typeface="Calibri"/>
              <a:cs typeface="Calibri"/>
              <a:sym typeface="Calibri"/>
            </a:endParaRPr>
          </a:p>
        </p:txBody>
      </p:sp>
      <p:sp>
        <p:nvSpPr>
          <p:cNvPr id="345" name="Google Shape;345;p51"/>
          <p:cNvSpPr/>
          <p:nvPr/>
        </p:nvSpPr>
        <p:spPr>
          <a:xfrm>
            <a:off x="1055850" y="1040075"/>
            <a:ext cx="6729900" cy="3220200"/>
          </a:xfrm>
          <a:prstGeom prst="rect">
            <a:avLst/>
          </a:prstGeom>
          <a:solidFill>
            <a:srgbClr val="0C0C0C">
              <a:alpha val="322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endParaRPr>
          </a:p>
        </p:txBody>
      </p:sp>
      <p:pic>
        <p:nvPicPr>
          <p:cNvPr id="346" name="Google Shape;346;p51"/>
          <p:cNvPicPr preferRelativeResize="0"/>
          <p:nvPr/>
        </p:nvPicPr>
        <p:blipFill>
          <a:blip r:embed="rId5">
            <a:alphaModFix/>
          </a:blip>
          <a:stretch>
            <a:fillRect/>
          </a:stretch>
        </p:blipFill>
        <p:spPr>
          <a:xfrm>
            <a:off x="8299975" y="4372750"/>
            <a:ext cx="720925" cy="701225"/>
          </a:xfrm>
          <a:prstGeom prst="rect">
            <a:avLst/>
          </a:prstGeom>
          <a:noFill/>
          <a:ln>
            <a:noFill/>
          </a:ln>
        </p:spPr>
      </p:pic>
      <p:pic>
        <p:nvPicPr>
          <p:cNvPr id="347" name="Google Shape;347;p51"/>
          <p:cNvPicPr preferRelativeResize="0"/>
          <p:nvPr/>
        </p:nvPicPr>
        <p:blipFill rotWithShape="1">
          <a:blip r:embed="rId6">
            <a:alphaModFix/>
          </a:blip>
          <a:srcRect b="0" l="0" r="754" t="0"/>
          <a:stretch/>
        </p:blipFill>
        <p:spPr>
          <a:xfrm>
            <a:off x="1272025" y="1198175"/>
            <a:ext cx="6274800" cy="2893900"/>
          </a:xfrm>
          <a:prstGeom prst="rect">
            <a:avLst/>
          </a:prstGeom>
          <a:solidFill>
            <a:srgbClr val="0C0C0C">
              <a:alpha val="32280"/>
            </a:srgbClr>
          </a:solidFill>
          <a:ln cap="flat" cmpd="sng" w="9525">
            <a:solidFill>
              <a:schemeClr val="dk1"/>
            </a:solidFill>
            <a:prstDash val="solid"/>
            <a:round/>
            <a:headEnd len="sm" w="sm" type="none"/>
            <a:tailEnd len="sm" w="sm" type="none"/>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A picture containing aqua, turquoise, teal, blue&#10;&#10;Description automatically generated" id="352" name="Google Shape;352;p52"/>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353" name="Google Shape;353;p52"/>
          <p:cNvPicPr preferRelativeResize="0"/>
          <p:nvPr/>
        </p:nvPicPr>
        <p:blipFill rotWithShape="1">
          <a:blip r:embed="rId4">
            <a:alphaModFix/>
          </a:blip>
          <a:srcRect b="0" l="0" r="0" t="0"/>
          <a:stretch/>
        </p:blipFill>
        <p:spPr>
          <a:xfrm>
            <a:off x="0" y="774"/>
            <a:ext cx="9144002" cy="5141975"/>
          </a:xfrm>
          <a:prstGeom prst="rect">
            <a:avLst/>
          </a:prstGeom>
          <a:noFill/>
          <a:ln>
            <a:noFill/>
          </a:ln>
        </p:spPr>
      </p:pic>
      <p:sp>
        <p:nvSpPr>
          <p:cNvPr id="354" name="Google Shape;354;p52"/>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355" name="Google Shape;355;p52"/>
          <p:cNvSpPr txBox="1"/>
          <p:nvPr/>
        </p:nvSpPr>
        <p:spPr>
          <a:xfrm>
            <a:off x="0" y="2367725"/>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Data Cleaning</a:t>
            </a:r>
            <a:endParaRPr b="1" sz="2400">
              <a:solidFill>
                <a:schemeClr val="dk1"/>
              </a:solidFill>
              <a:latin typeface="Montserrat"/>
              <a:ea typeface="Montserrat"/>
              <a:cs typeface="Montserrat"/>
              <a:sym typeface="Montserrat"/>
            </a:endParaRPr>
          </a:p>
        </p:txBody>
      </p:sp>
      <p:pic>
        <p:nvPicPr>
          <p:cNvPr id="356" name="Google Shape;356;p52"/>
          <p:cNvPicPr preferRelativeResize="0"/>
          <p:nvPr/>
        </p:nvPicPr>
        <p:blipFill>
          <a:blip r:embed="rId5">
            <a:alphaModFix/>
          </a:blip>
          <a:stretch>
            <a:fillRect/>
          </a:stretch>
        </p:blipFill>
        <p:spPr>
          <a:xfrm>
            <a:off x="8299975" y="4372750"/>
            <a:ext cx="720925" cy="70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3"/>
          <p:cNvPicPr preferRelativeResize="0"/>
          <p:nvPr/>
        </p:nvPicPr>
        <p:blipFill rotWithShape="1">
          <a:blip r:embed="rId3">
            <a:alphaModFix/>
          </a:blip>
          <a:srcRect b="0" l="0" r="0" t="0"/>
          <a:stretch/>
        </p:blipFill>
        <p:spPr>
          <a:xfrm>
            <a:off x="0" y="0"/>
            <a:ext cx="9144000" cy="5143498"/>
          </a:xfrm>
          <a:prstGeom prst="rect">
            <a:avLst/>
          </a:prstGeom>
          <a:noFill/>
          <a:ln>
            <a:noFill/>
          </a:ln>
        </p:spPr>
      </p:pic>
      <p:pic>
        <p:nvPicPr>
          <p:cNvPr id="362" name="Google Shape;362;p53"/>
          <p:cNvPicPr preferRelativeResize="0"/>
          <p:nvPr/>
        </p:nvPicPr>
        <p:blipFill rotWithShape="1">
          <a:blip r:embed="rId4">
            <a:alphaModFix/>
          </a:blip>
          <a:srcRect b="45740" l="0" r="0" t="34973"/>
          <a:stretch/>
        </p:blipFill>
        <p:spPr>
          <a:xfrm>
            <a:off x="7837726" y="164200"/>
            <a:ext cx="1183176" cy="182502"/>
          </a:xfrm>
          <a:prstGeom prst="rect">
            <a:avLst/>
          </a:prstGeom>
          <a:noFill/>
          <a:ln>
            <a:noFill/>
          </a:ln>
        </p:spPr>
      </p:pic>
      <p:sp>
        <p:nvSpPr>
          <p:cNvPr id="363" name="Google Shape;363;p53"/>
          <p:cNvSpPr txBox="1"/>
          <p:nvPr/>
        </p:nvSpPr>
        <p:spPr>
          <a:xfrm>
            <a:off x="341100" y="303275"/>
            <a:ext cx="52338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 sz="2800">
                <a:solidFill>
                  <a:schemeClr val="lt1"/>
                </a:solidFill>
                <a:latin typeface="Montserrat"/>
                <a:ea typeface="Montserrat"/>
                <a:cs typeface="Montserrat"/>
                <a:sym typeface="Montserrat"/>
              </a:rPr>
              <a:t>Data Consistent</a:t>
            </a:r>
            <a:endParaRPr i="0" sz="2800" u="none" cap="none" strike="noStrike">
              <a:solidFill>
                <a:srgbClr val="000000"/>
              </a:solidFill>
              <a:latin typeface="Rubik ExtraBold"/>
              <a:ea typeface="Rubik ExtraBold"/>
              <a:cs typeface="Rubik ExtraBold"/>
              <a:sym typeface="Rubik ExtraBold"/>
            </a:endParaRPr>
          </a:p>
        </p:txBody>
      </p:sp>
      <p:sp>
        <p:nvSpPr>
          <p:cNvPr id="364" name="Google Shape;364;p53"/>
          <p:cNvSpPr/>
          <p:nvPr/>
        </p:nvSpPr>
        <p:spPr>
          <a:xfrm>
            <a:off x="430351" y="842077"/>
            <a:ext cx="625500" cy="86400"/>
          </a:xfrm>
          <a:prstGeom prst="rect">
            <a:avLst/>
          </a:prstGeom>
          <a:solidFill>
            <a:srgbClr val="FFC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B1BD"/>
              </a:solidFill>
              <a:latin typeface="Calibri"/>
              <a:ea typeface="Calibri"/>
              <a:cs typeface="Calibri"/>
              <a:sym typeface="Calibri"/>
            </a:endParaRPr>
          </a:p>
        </p:txBody>
      </p:sp>
      <p:sp>
        <p:nvSpPr>
          <p:cNvPr id="365" name="Google Shape;365;p53"/>
          <p:cNvSpPr/>
          <p:nvPr/>
        </p:nvSpPr>
        <p:spPr>
          <a:xfrm>
            <a:off x="430350" y="1143925"/>
            <a:ext cx="8262300" cy="772500"/>
          </a:xfrm>
          <a:prstGeom prst="rect">
            <a:avLst/>
          </a:prstGeom>
          <a:solidFill>
            <a:srgbClr val="0C0C0C">
              <a:alpha val="322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rPr>
              <a:t>Beberapa nama kota memiliki suffix [number] yang perlu distandardisasi</a:t>
            </a:r>
            <a:endParaRPr b="1" sz="1800">
              <a:solidFill>
                <a:schemeClr val="lt1"/>
              </a:solidFill>
            </a:endParaRPr>
          </a:p>
        </p:txBody>
      </p:sp>
      <p:pic>
        <p:nvPicPr>
          <p:cNvPr id="366" name="Google Shape;366;p53"/>
          <p:cNvPicPr preferRelativeResize="0"/>
          <p:nvPr/>
        </p:nvPicPr>
        <p:blipFill>
          <a:blip r:embed="rId5">
            <a:alphaModFix/>
          </a:blip>
          <a:stretch>
            <a:fillRect/>
          </a:stretch>
        </p:blipFill>
        <p:spPr>
          <a:xfrm>
            <a:off x="8299975" y="4372750"/>
            <a:ext cx="720925" cy="701225"/>
          </a:xfrm>
          <a:prstGeom prst="rect">
            <a:avLst/>
          </a:prstGeom>
          <a:noFill/>
          <a:ln>
            <a:noFill/>
          </a:ln>
        </p:spPr>
      </p:pic>
      <p:pic>
        <p:nvPicPr>
          <p:cNvPr id="367" name="Google Shape;367;p53"/>
          <p:cNvPicPr preferRelativeResize="0"/>
          <p:nvPr/>
        </p:nvPicPr>
        <p:blipFill>
          <a:blip r:embed="rId6">
            <a:alphaModFix/>
          </a:blip>
          <a:stretch>
            <a:fillRect/>
          </a:stretch>
        </p:blipFill>
        <p:spPr>
          <a:xfrm>
            <a:off x="942425" y="2006728"/>
            <a:ext cx="2064025" cy="2628025"/>
          </a:xfrm>
          <a:prstGeom prst="rect">
            <a:avLst/>
          </a:prstGeom>
          <a:noFill/>
          <a:ln>
            <a:noFill/>
          </a:ln>
        </p:spPr>
      </p:pic>
      <p:sp>
        <p:nvSpPr>
          <p:cNvPr id="368" name="Google Shape;368;p53"/>
          <p:cNvSpPr/>
          <p:nvPr/>
        </p:nvSpPr>
        <p:spPr>
          <a:xfrm>
            <a:off x="3290925" y="3059138"/>
            <a:ext cx="1729800" cy="5232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9" name="Google Shape;369;p53"/>
          <p:cNvPicPr preferRelativeResize="0"/>
          <p:nvPr/>
        </p:nvPicPr>
        <p:blipFill rotWithShape="1">
          <a:blip r:embed="rId7">
            <a:alphaModFix/>
          </a:blip>
          <a:srcRect b="16715" l="0" r="0" t="0"/>
          <a:stretch/>
        </p:blipFill>
        <p:spPr>
          <a:xfrm>
            <a:off x="5305200" y="2006725"/>
            <a:ext cx="2064025" cy="2628025"/>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4"/>
          <p:cNvPicPr preferRelativeResize="0"/>
          <p:nvPr/>
        </p:nvPicPr>
        <p:blipFill rotWithShape="1">
          <a:blip r:embed="rId3">
            <a:alphaModFix/>
          </a:blip>
          <a:srcRect b="0" l="0" r="0" t="0"/>
          <a:stretch/>
        </p:blipFill>
        <p:spPr>
          <a:xfrm>
            <a:off x="0" y="0"/>
            <a:ext cx="9144000" cy="5143498"/>
          </a:xfrm>
          <a:prstGeom prst="rect">
            <a:avLst/>
          </a:prstGeom>
          <a:noFill/>
          <a:ln>
            <a:noFill/>
          </a:ln>
        </p:spPr>
      </p:pic>
      <p:pic>
        <p:nvPicPr>
          <p:cNvPr id="375" name="Google Shape;375;p54"/>
          <p:cNvPicPr preferRelativeResize="0"/>
          <p:nvPr/>
        </p:nvPicPr>
        <p:blipFill rotWithShape="1">
          <a:blip r:embed="rId4">
            <a:alphaModFix/>
          </a:blip>
          <a:srcRect b="45740" l="0" r="0" t="34973"/>
          <a:stretch/>
        </p:blipFill>
        <p:spPr>
          <a:xfrm>
            <a:off x="7837726" y="164200"/>
            <a:ext cx="1183176" cy="182502"/>
          </a:xfrm>
          <a:prstGeom prst="rect">
            <a:avLst/>
          </a:prstGeom>
          <a:noFill/>
          <a:ln>
            <a:noFill/>
          </a:ln>
        </p:spPr>
      </p:pic>
      <p:sp>
        <p:nvSpPr>
          <p:cNvPr id="376" name="Google Shape;376;p54"/>
          <p:cNvSpPr txBox="1"/>
          <p:nvPr/>
        </p:nvSpPr>
        <p:spPr>
          <a:xfrm>
            <a:off x="341100" y="303275"/>
            <a:ext cx="52338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 sz="2800">
                <a:solidFill>
                  <a:schemeClr val="lt1"/>
                </a:solidFill>
                <a:latin typeface="Montserrat"/>
                <a:ea typeface="Montserrat"/>
                <a:cs typeface="Montserrat"/>
                <a:sym typeface="Montserrat"/>
              </a:rPr>
              <a:t>Organized Alphabet</a:t>
            </a:r>
            <a:endParaRPr i="0" sz="2800" u="none" cap="none" strike="noStrike">
              <a:solidFill>
                <a:srgbClr val="000000"/>
              </a:solidFill>
              <a:latin typeface="Rubik ExtraBold"/>
              <a:ea typeface="Rubik ExtraBold"/>
              <a:cs typeface="Rubik ExtraBold"/>
              <a:sym typeface="Rubik ExtraBold"/>
            </a:endParaRPr>
          </a:p>
        </p:txBody>
      </p:sp>
      <p:sp>
        <p:nvSpPr>
          <p:cNvPr id="377" name="Google Shape;377;p54"/>
          <p:cNvSpPr/>
          <p:nvPr/>
        </p:nvSpPr>
        <p:spPr>
          <a:xfrm>
            <a:off x="430351" y="842077"/>
            <a:ext cx="625500" cy="86400"/>
          </a:xfrm>
          <a:prstGeom prst="rect">
            <a:avLst/>
          </a:prstGeom>
          <a:solidFill>
            <a:srgbClr val="FFC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B1BD"/>
              </a:solidFill>
              <a:latin typeface="Calibri"/>
              <a:ea typeface="Calibri"/>
              <a:cs typeface="Calibri"/>
              <a:sym typeface="Calibri"/>
            </a:endParaRPr>
          </a:p>
        </p:txBody>
      </p:sp>
      <p:sp>
        <p:nvSpPr>
          <p:cNvPr id="378" name="Google Shape;378;p54"/>
          <p:cNvSpPr/>
          <p:nvPr/>
        </p:nvSpPr>
        <p:spPr>
          <a:xfrm>
            <a:off x="430350" y="1143925"/>
            <a:ext cx="8262300" cy="407700"/>
          </a:xfrm>
          <a:prstGeom prst="rect">
            <a:avLst/>
          </a:prstGeom>
          <a:solidFill>
            <a:srgbClr val="0C0C0C">
              <a:alpha val="322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rPr>
              <a:t>Merubah semua huruf menjadi lowercase</a:t>
            </a:r>
            <a:endParaRPr b="1" sz="1800">
              <a:solidFill>
                <a:schemeClr val="lt1"/>
              </a:solidFill>
            </a:endParaRPr>
          </a:p>
        </p:txBody>
      </p:sp>
      <p:pic>
        <p:nvPicPr>
          <p:cNvPr id="379" name="Google Shape;379;p54"/>
          <p:cNvPicPr preferRelativeResize="0"/>
          <p:nvPr/>
        </p:nvPicPr>
        <p:blipFill>
          <a:blip r:embed="rId5">
            <a:alphaModFix/>
          </a:blip>
          <a:stretch>
            <a:fillRect/>
          </a:stretch>
        </p:blipFill>
        <p:spPr>
          <a:xfrm>
            <a:off x="8299975" y="4372750"/>
            <a:ext cx="720925" cy="701225"/>
          </a:xfrm>
          <a:prstGeom prst="rect">
            <a:avLst/>
          </a:prstGeom>
          <a:noFill/>
          <a:ln>
            <a:noFill/>
          </a:ln>
        </p:spPr>
      </p:pic>
      <p:pic>
        <p:nvPicPr>
          <p:cNvPr id="380" name="Google Shape;380;p54"/>
          <p:cNvPicPr preferRelativeResize="0"/>
          <p:nvPr/>
        </p:nvPicPr>
        <p:blipFill>
          <a:blip r:embed="rId6">
            <a:alphaModFix/>
          </a:blip>
          <a:stretch>
            <a:fillRect/>
          </a:stretch>
        </p:blipFill>
        <p:spPr>
          <a:xfrm>
            <a:off x="2157400" y="1688938"/>
            <a:ext cx="4829175" cy="371475"/>
          </a:xfrm>
          <a:prstGeom prst="rect">
            <a:avLst/>
          </a:prstGeom>
          <a:noFill/>
          <a:ln>
            <a:noFill/>
          </a:ln>
        </p:spPr>
      </p:pic>
      <p:pic>
        <p:nvPicPr>
          <p:cNvPr id="381" name="Google Shape;381;p54"/>
          <p:cNvPicPr preferRelativeResize="0"/>
          <p:nvPr/>
        </p:nvPicPr>
        <p:blipFill>
          <a:blip r:embed="rId7">
            <a:alphaModFix/>
          </a:blip>
          <a:stretch>
            <a:fillRect/>
          </a:stretch>
        </p:blipFill>
        <p:spPr>
          <a:xfrm>
            <a:off x="430338" y="2498313"/>
            <a:ext cx="8448675" cy="1724025"/>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5"/>
          <p:cNvPicPr preferRelativeResize="0"/>
          <p:nvPr/>
        </p:nvPicPr>
        <p:blipFill rotWithShape="1">
          <a:blip r:embed="rId3">
            <a:alphaModFix/>
          </a:blip>
          <a:srcRect b="0" l="0" r="0" t="0"/>
          <a:stretch/>
        </p:blipFill>
        <p:spPr>
          <a:xfrm>
            <a:off x="0" y="0"/>
            <a:ext cx="9144000" cy="5143498"/>
          </a:xfrm>
          <a:prstGeom prst="rect">
            <a:avLst/>
          </a:prstGeom>
          <a:noFill/>
          <a:ln>
            <a:noFill/>
          </a:ln>
        </p:spPr>
      </p:pic>
      <p:pic>
        <p:nvPicPr>
          <p:cNvPr id="387" name="Google Shape;387;p55"/>
          <p:cNvPicPr preferRelativeResize="0"/>
          <p:nvPr/>
        </p:nvPicPr>
        <p:blipFill rotWithShape="1">
          <a:blip r:embed="rId4">
            <a:alphaModFix/>
          </a:blip>
          <a:srcRect b="45740" l="0" r="0" t="34973"/>
          <a:stretch/>
        </p:blipFill>
        <p:spPr>
          <a:xfrm>
            <a:off x="7837726" y="164200"/>
            <a:ext cx="1183176" cy="182502"/>
          </a:xfrm>
          <a:prstGeom prst="rect">
            <a:avLst/>
          </a:prstGeom>
          <a:noFill/>
          <a:ln>
            <a:noFill/>
          </a:ln>
        </p:spPr>
      </p:pic>
      <p:sp>
        <p:nvSpPr>
          <p:cNvPr id="388" name="Google Shape;388;p55"/>
          <p:cNvSpPr txBox="1"/>
          <p:nvPr/>
        </p:nvSpPr>
        <p:spPr>
          <a:xfrm>
            <a:off x="341100" y="303275"/>
            <a:ext cx="52338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 sz="2800">
                <a:solidFill>
                  <a:schemeClr val="lt1"/>
                </a:solidFill>
                <a:latin typeface="Montserrat"/>
                <a:ea typeface="Montserrat"/>
                <a:cs typeface="Montserrat"/>
                <a:sym typeface="Montserrat"/>
              </a:rPr>
              <a:t>Drop Unused Column</a:t>
            </a:r>
            <a:endParaRPr i="0" sz="2800" u="none" cap="none" strike="noStrike">
              <a:solidFill>
                <a:srgbClr val="000000"/>
              </a:solidFill>
              <a:latin typeface="Rubik ExtraBold"/>
              <a:ea typeface="Rubik ExtraBold"/>
              <a:cs typeface="Rubik ExtraBold"/>
              <a:sym typeface="Rubik ExtraBold"/>
            </a:endParaRPr>
          </a:p>
        </p:txBody>
      </p:sp>
      <p:sp>
        <p:nvSpPr>
          <p:cNvPr id="389" name="Google Shape;389;p55"/>
          <p:cNvSpPr/>
          <p:nvPr/>
        </p:nvSpPr>
        <p:spPr>
          <a:xfrm>
            <a:off x="430351" y="842077"/>
            <a:ext cx="625500" cy="86400"/>
          </a:xfrm>
          <a:prstGeom prst="rect">
            <a:avLst/>
          </a:prstGeom>
          <a:solidFill>
            <a:srgbClr val="FFC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B1BD"/>
              </a:solidFill>
              <a:latin typeface="Calibri"/>
              <a:ea typeface="Calibri"/>
              <a:cs typeface="Calibri"/>
              <a:sym typeface="Calibri"/>
            </a:endParaRPr>
          </a:p>
        </p:txBody>
      </p:sp>
      <p:sp>
        <p:nvSpPr>
          <p:cNvPr id="390" name="Google Shape;390;p55"/>
          <p:cNvSpPr/>
          <p:nvPr/>
        </p:nvSpPr>
        <p:spPr>
          <a:xfrm>
            <a:off x="430350" y="1143925"/>
            <a:ext cx="8262300" cy="772500"/>
          </a:xfrm>
          <a:prstGeom prst="rect">
            <a:avLst/>
          </a:prstGeom>
          <a:solidFill>
            <a:srgbClr val="0C0C0C">
              <a:alpha val="322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rPr>
              <a:t>Drop Column yang tidak terpakai seperti column ID</a:t>
            </a:r>
            <a:endParaRPr b="1" sz="1800">
              <a:solidFill>
                <a:schemeClr val="lt1"/>
              </a:solidFill>
            </a:endParaRPr>
          </a:p>
        </p:txBody>
      </p:sp>
      <p:pic>
        <p:nvPicPr>
          <p:cNvPr id="391" name="Google Shape;391;p55"/>
          <p:cNvPicPr preferRelativeResize="0"/>
          <p:nvPr/>
        </p:nvPicPr>
        <p:blipFill>
          <a:blip r:embed="rId5">
            <a:alphaModFix/>
          </a:blip>
          <a:stretch>
            <a:fillRect/>
          </a:stretch>
        </p:blipFill>
        <p:spPr>
          <a:xfrm>
            <a:off x="8299975" y="4372750"/>
            <a:ext cx="720925" cy="701225"/>
          </a:xfrm>
          <a:prstGeom prst="rect">
            <a:avLst/>
          </a:prstGeom>
          <a:noFill/>
          <a:ln>
            <a:noFill/>
          </a:ln>
        </p:spPr>
      </p:pic>
      <p:sp>
        <p:nvSpPr>
          <p:cNvPr id="392" name="Google Shape;392;p55"/>
          <p:cNvSpPr/>
          <p:nvPr/>
        </p:nvSpPr>
        <p:spPr>
          <a:xfrm>
            <a:off x="3290925" y="3059138"/>
            <a:ext cx="1729800" cy="5232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3" name="Google Shape;393;p55"/>
          <p:cNvPicPr preferRelativeResize="0"/>
          <p:nvPr/>
        </p:nvPicPr>
        <p:blipFill>
          <a:blip r:embed="rId6">
            <a:alphaModFix/>
          </a:blip>
          <a:stretch>
            <a:fillRect/>
          </a:stretch>
        </p:blipFill>
        <p:spPr>
          <a:xfrm>
            <a:off x="682963" y="2352450"/>
            <a:ext cx="2085975" cy="2057400"/>
          </a:xfrm>
          <a:prstGeom prst="rect">
            <a:avLst/>
          </a:prstGeom>
          <a:noFill/>
          <a:ln>
            <a:noFill/>
          </a:ln>
        </p:spPr>
      </p:pic>
      <p:pic>
        <p:nvPicPr>
          <p:cNvPr id="394" name="Google Shape;394;p55"/>
          <p:cNvPicPr preferRelativeResize="0"/>
          <p:nvPr/>
        </p:nvPicPr>
        <p:blipFill>
          <a:blip r:embed="rId7">
            <a:alphaModFix/>
          </a:blip>
          <a:stretch>
            <a:fillRect/>
          </a:stretch>
        </p:blipFill>
        <p:spPr>
          <a:xfrm>
            <a:off x="5618225" y="2249188"/>
            <a:ext cx="1714500" cy="2143125"/>
          </a:xfrm>
          <a:prstGeom prst="rect">
            <a:avLst/>
          </a:prstGeom>
          <a:no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A picture containing aqua, turquoise, teal, blue&#10;&#10;Description automatically generated" id="399" name="Google Shape;399;p56"/>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400" name="Google Shape;400;p56"/>
          <p:cNvPicPr preferRelativeResize="0"/>
          <p:nvPr/>
        </p:nvPicPr>
        <p:blipFill rotWithShape="1">
          <a:blip r:embed="rId4">
            <a:alphaModFix/>
          </a:blip>
          <a:srcRect b="0" l="0" r="0" t="0"/>
          <a:stretch/>
        </p:blipFill>
        <p:spPr>
          <a:xfrm>
            <a:off x="0" y="774"/>
            <a:ext cx="9144002" cy="5141975"/>
          </a:xfrm>
          <a:prstGeom prst="rect">
            <a:avLst/>
          </a:prstGeom>
          <a:noFill/>
          <a:ln>
            <a:noFill/>
          </a:ln>
        </p:spPr>
      </p:pic>
      <p:sp>
        <p:nvSpPr>
          <p:cNvPr id="401" name="Google Shape;401;p56"/>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402" name="Google Shape;402;p56"/>
          <p:cNvSpPr txBox="1"/>
          <p:nvPr/>
        </p:nvSpPr>
        <p:spPr>
          <a:xfrm>
            <a:off x="0" y="2367725"/>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Feature Engineering</a:t>
            </a:r>
            <a:endParaRPr b="1" sz="2400">
              <a:solidFill>
                <a:schemeClr val="dk1"/>
              </a:solidFill>
              <a:latin typeface="Montserrat"/>
              <a:ea typeface="Montserrat"/>
              <a:cs typeface="Montserrat"/>
              <a:sym typeface="Montserrat"/>
            </a:endParaRPr>
          </a:p>
        </p:txBody>
      </p:sp>
      <p:pic>
        <p:nvPicPr>
          <p:cNvPr id="403" name="Google Shape;403;p56"/>
          <p:cNvPicPr preferRelativeResize="0"/>
          <p:nvPr/>
        </p:nvPicPr>
        <p:blipFill>
          <a:blip r:embed="rId5">
            <a:alphaModFix/>
          </a:blip>
          <a:stretch>
            <a:fillRect/>
          </a:stretch>
        </p:blipFill>
        <p:spPr>
          <a:xfrm>
            <a:off x="8299975" y="4372750"/>
            <a:ext cx="720925" cy="70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A picture containing aqua, turquoise, teal, blue&#10;&#10;Description automatically generated" id="408" name="Google Shape;408;p57"/>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409" name="Google Shape;409;p57"/>
          <p:cNvPicPr preferRelativeResize="0"/>
          <p:nvPr/>
        </p:nvPicPr>
        <p:blipFill rotWithShape="1">
          <a:blip r:embed="rId4">
            <a:alphaModFix/>
          </a:blip>
          <a:srcRect b="0" l="0" r="0" t="0"/>
          <a:stretch/>
        </p:blipFill>
        <p:spPr>
          <a:xfrm>
            <a:off x="0" y="774"/>
            <a:ext cx="9144002" cy="5141975"/>
          </a:xfrm>
          <a:prstGeom prst="rect">
            <a:avLst/>
          </a:prstGeom>
          <a:noFill/>
          <a:ln>
            <a:noFill/>
          </a:ln>
        </p:spPr>
      </p:pic>
      <p:sp>
        <p:nvSpPr>
          <p:cNvPr id="410" name="Google Shape;410;p57"/>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411" name="Google Shape;411;p57"/>
          <p:cNvSpPr txBox="1"/>
          <p:nvPr/>
        </p:nvSpPr>
        <p:spPr>
          <a:xfrm>
            <a:off x="0" y="168750"/>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Feature Engineering</a:t>
            </a:r>
            <a:endParaRPr b="1" sz="2400">
              <a:solidFill>
                <a:schemeClr val="dk1"/>
              </a:solidFill>
              <a:latin typeface="Montserrat"/>
              <a:ea typeface="Montserrat"/>
              <a:cs typeface="Montserrat"/>
              <a:sym typeface="Montserrat"/>
            </a:endParaRPr>
          </a:p>
        </p:txBody>
      </p:sp>
      <p:pic>
        <p:nvPicPr>
          <p:cNvPr id="412" name="Google Shape;412;p57"/>
          <p:cNvPicPr preferRelativeResize="0"/>
          <p:nvPr/>
        </p:nvPicPr>
        <p:blipFill>
          <a:blip r:embed="rId5">
            <a:alphaModFix/>
          </a:blip>
          <a:stretch>
            <a:fillRect/>
          </a:stretch>
        </p:blipFill>
        <p:spPr>
          <a:xfrm>
            <a:off x="8299975" y="4372750"/>
            <a:ext cx="720925" cy="701225"/>
          </a:xfrm>
          <a:prstGeom prst="rect">
            <a:avLst/>
          </a:prstGeom>
          <a:noFill/>
          <a:ln>
            <a:noFill/>
          </a:ln>
        </p:spPr>
      </p:pic>
      <p:pic>
        <p:nvPicPr>
          <p:cNvPr id="413" name="Google Shape;413;p57"/>
          <p:cNvPicPr preferRelativeResize="0"/>
          <p:nvPr/>
        </p:nvPicPr>
        <p:blipFill>
          <a:blip r:embed="rId6">
            <a:alphaModFix/>
          </a:blip>
          <a:stretch>
            <a:fillRect/>
          </a:stretch>
        </p:blipFill>
        <p:spPr>
          <a:xfrm>
            <a:off x="180450" y="696438"/>
            <a:ext cx="8723077" cy="35566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descr="A picture containing aqua, turquoise, teal, blue&#10;&#10;Description automatically generated" id="418" name="Google Shape;418;p58"/>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419" name="Google Shape;419;p58"/>
          <p:cNvPicPr preferRelativeResize="0"/>
          <p:nvPr/>
        </p:nvPicPr>
        <p:blipFill rotWithShape="1">
          <a:blip r:embed="rId4">
            <a:alphaModFix/>
          </a:blip>
          <a:srcRect b="0" l="0" r="0" t="0"/>
          <a:stretch/>
        </p:blipFill>
        <p:spPr>
          <a:xfrm>
            <a:off x="0" y="774"/>
            <a:ext cx="9144002" cy="5141975"/>
          </a:xfrm>
          <a:prstGeom prst="rect">
            <a:avLst/>
          </a:prstGeom>
          <a:noFill/>
          <a:ln>
            <a:noFill/>
          </a:ln>
        </p:spPr>
      </p:pic>
      <p:sp>
        <p:nvSpPr>
          <p:cNvPr id="420" name="Google Shape;420;p58"/>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421" name="Google Shape;421;p58"/>
          <p:cNvSpPr txBox="1"/>
          <p:nvPr/>
        </p:nvSpPr>
        <p:spPr>
          <a:xfrm>
            <a:off x="0" y="168750"/>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Feature Engineering</a:t>
            </a:r>
            <a:endParaRPr b="1" sz="2400">
              <a:solidFill>
                <a:schemeClr val="dk1"/>
              </a:solidFill>
              <a:latin typeface="Montserrat"/>
              <a:ea typeface="Montserrat"/>
              <a:cs typeface="Montserrat"/>
              <a:sym typeface="Montserrat"/>
            </a:endParaRPr>
          </a:p>
        </p:txBody>
      </p:sp>
      <p:pic>
        <p:nvPicPr>
          <p:cNvPr id="422" name="Google Shape;422;p58"/>
          <p:cNvPicPr preferRelativeResize="0"/>
          <p:nvPr/>
        </p:nvPicPr>
        <p:blipFill>
          <a:blip r:embed="rId5">
            <a:alphaModFix/>
          </a:blip>
          <a:stretch>
            <a:fillRect/>
          </a:stretch>
        </p:blipFill>
        <p:spPr>
          <a:xfrm>
            <a:off x="180450" y="651375"/>
            <a:ext cx="8620725" cy="3840724"/>
          </a:xfrm>
          <a:prstGeom prst="rect">
            <a:avLst/>
          </a:prstGeom>
          <a:noFill/>
          <a:ln>
            <a:noFill/>
          </a:ln>
        </p:spPr>
      </p:pic>
      <p:pic>
        <p:nvPicPr>
          <p:cNvPr id="423" name="Google Shape;423;p58"/>
          <p:cNvPicPr preferRelativeResize="0"/>
          <p:nvPr/>
        </p:nvPicPr>
        <p:blipFill>
          <a:blip r:embed="rId6">
            <a:alphaModFix/>
          </a:blip>
          <a:stretch>
            <a:fillRect/>
          </a:stretch>
        </p:blipFill>
        <p:spPr>
          <a:xfrm>
            <a:off x="8299975" y="4372750"/>
            <a:ext cx="720925" cy="701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descr="A picture containing aqua, turquoise, teal, blue&#10;&#10;Description automatically generated" id="428" name="Google Shape;428;p59"/>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429" name="Google Shape;429;p59"/>
          <p:cNvPicPr preferRelativeResize="0"/>
          <p:nvPr/>
        </p:nvPicPr>
        <p:blipFill rotWithShape="1">
          <a:blip r:embed="rId4">
            <a:alphaModFix/>
          </a:blip>
          <a:srcRect b="0" l="0" r="0" t="0"/>
          <a:stretch/>
        </p:blipFill>
        <p:spPr>
          <a:xfrm>
            <a:off x="0" y="774"/>
            <a:ext cx="9144002" cy="5141975"/>
          </a:xfrm>
          <a:prstGeom prst="rect">
            <a:avLst/>
          </a:prstGeom>
          <a:noFill/>
          <a:ln>
            <a:noFill/>
          </a:ln>
        </p:spPr>
      </p:pic>
      <p:sp>
        <p:nvSpPr>
          <p:cNvPr id="430" name="Google Shape;430;p59"/>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431" name="Google Shape;431;p59"/>
          <p:cNvSpPr txBox="1"/>
          <p:nvPr/>
        </p:nvSpPr>
        <p:spPr>
          <a:xfrm>
            <a:off x="0" y="168750"/>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Feature Engineering</a:t>
            </a:r>
            <a:endParaRPr b="1" sz="2400">
              <a:solidFill>
                <a:schemeClr val="dk1"/>
              </a:solidFill>
              <a:latin typeface="Montserrat"/>
              <a:ea typeface="Montserrat"/>
              <a:cs typeface="Montserrat"/>
              <a:sym typeface="Montserrat"/>
            </a:endParaRPr>
          </a:p>
        </p:txBody>
      </p:sp>
      <p:pic>
        <p:nvPicPr>
          <p:cNvPr id="432" name="Google Shape;432;p59"/>
          <p:cNvPicPr preferRelativeResize="0"/>
          <p:nvPr/>
        </p:nvPicPr>
        <p:blipFill>
          <a:blip r:embed="rId5">
            <a:alphaModFix/>
          </a:blip>
          <a:stretch>
            <a:fillRect/>
          </a:stretch>
        </p:blipFill>
        <p:spPr>
          <a:xfrm>
            <a:off x="8299975" y="4372750"/>
            <a:ext cx="720925" cy="701225"/>
          </a:xfrm>
          <a:prstGeom prst="rect">
            <a:avLst/>
          </a:prstGeom>
          <a:noFill/>
          <a:ln>
            <a:noFill/>
          </a:ln>
        </p:spPr>
      </p:pic>
      <p:pic>
        <p:nvPicPr>
          <p:cNvPr id="433" name="Google Shape;433;p59"/>
          <p:cNvPicPr preferRelativeResize="0"/>
          <p:nvPr/>
        </p:nvPicPr>
        <p:blipFill>
          <a:blip r:embed="rId6">
            <a:alphaModFix/>
          </a:blip>
          <a:stretch>
            <a:fillRect/>
          </a:stretch>
        </p:blipFill>
        <p:spPr>
          <a:xfrm>
            <a:off x="382263" y="1086013"/>
            <a:ext cx="8379475" cy="277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A picture containing screenshot, aqua, fog&#10;&#10;Description automatically generated" id="230" name="Google Shape;230;p42"/>
          <p:cNvPicPr preferRelativeResize="0"/>
          <p:nvPr/>
        </p:nvPicPr>
        <p:blipFill rotWithShape="1">
          <a:blip r:embed="rId3">
            <a:alphaModFix/>
          </a:blip>
          <a:srcRect b="7492" l="7604" r="0" t="341"/>
          <a:stretch/>
        </p:blipFill>
        <p:spPr>
          <a:xfrm>
            <a:off x="0" y="0"/>
            <a:ext cx="9170007" cy="5143499"/>
          </a:xfrm>
          <a:prstGeom prst="rect">
            <a:avLst/>
          </a:prstGeom>
          <a:noFill/>
          <a:ln>
            <a:noFill/>
          </a:ln>
        </p:spPr>
      </p:pic>
      <p:sp>
        <p:nvSpPr>
          <p:cNvPr id="231" name="Google Shape;231;p42"/>
          <p:cNvSpPr txBox="1"/>
          <p:nvPr/>
        </p:nvSpPr>
        <p:spPr>
          <a:xfrm>
            <a:off x="180452" y="4793525"/>
            <a:ext cx="2214300" cy="246300"/>
          </a:xfrm>
          <a:prstGeom prst="rect">
            <a:avLst/>
          </a:prstGeom>
          <a:noFill/>
          <a:ln>
            <a:noFill/>
          </a:ln>
          <a:effectLst>
            <a:outerShdw blurRad="57150" rotWithShape="0" algn="bl" dir="5400000" dist="19050">
              <a:srgbClr val="000000">
                <a:alpha val="49803"/>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ubik Medium"/>
                <a:ea typeface="Rubik Medium"/>
                <a:cs typeface="Rubik Medium"/>
                <a:sym typeface="Rubik Medium"/>
              </a:rPr>
              <a:t>Raih Mimpi </a:t>
            </a:r>
            <a:r>
              <a:rPr b="0" i="0" lang="en" sz="1000" u="none" cap="none" strike="noStrike">
                <a:solidFill>
                  <a:schemeClr val="accent4"/>
                </a:solidFill>
                <a:latin typeface="Rubik ExtraBold"/>
                <a:ea typeface="Rubik ExtraBold"/>
                <a:cs typeface="Rubik ExtraBold"/>
                <a:sym typeface="Rubik ExtraBold"/>
              </a:rPr>
              <a:t>#TanpaBatas</a:t>
            </a:r>
            <a:endParaRPr b="0" i="0" sz="1000" u="none" cap="none" strike="noStrike">
              <a:solidFill>
                <a:schemeClr val="accent4"/>
              </a:solidFill>
              <a:latin typeface="Rubik ExtraBold"/>
              <a:ea typeface="Rubik ExtraBold"/>
              <a:cs typeface="Rubik ExtraBold"/>
              <a:sym typeface="Rubik ExtraBold"/>
            </a:endParaRPr>
          </a:p>
        </p:txBody>
      </p:sp>
      <p:sp>
        <p:nvSpPr>
          <p:cNvPr id="232" name="Google Shape;232;p42"/>
          <p:cNvSpPr txBox="1"/>
          <p:nvPr/>
        </p:nvSpPr>
        <p:spPr>
          <a:xfrm>
            <a:off x="2286000" y="632016"/>
            <a:ext cx="457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800"/>
              <a:buFont typeface="Montserrat"/>
              <a:buNone/>
            </a:pPr>
            <a:r>
              <a:rPr b="0" i="0" lang="en" sz="3200" u="none" cap="none" strike="noStrike">
                <a:solidFill>
                  <a:srgbClr val="119CA8"/>
                </a:solidFill>
                <a:latin typeface="Rubik ExtraBold"/>
                <a:ea typeface="Rubik ExtraBold"/>
                <a:cs typeface="Rubik ExtraBold"/>
                <a:sym typeface="Rubik ExtraBold"/>
              </a:rPr>
              <a:t>TRI HITA KARANA</a:t>
            </a:r>
            <a:endParaRPr b="0" i="0" sz="1400" u="none" cap="none" strike="noStrike">
              <a:solidFill>
                <a:srgbClr val="000000"/>
              </a:solidFill>
              <a:latin typeface="Arial"/>
              <a:ea typeface="Arial"/>
              <a:cs typeface="Arial"/>
              <a:sym typeface="Arial"/>
            </a:endParaRPr>
          </a:p>
        </p:txBody>
      </p:sp>
      <p:pic>
        <p:nvPicPr>
          <p:cNvPr id="233" name="Google Shape;233;p42"/>
          <p:cNvPicPr preferRelativeResize="0"/>
          <p:nvPr/>
        </p:nvPicPr>
        <p:blipFill rotWithShape="1">
          <a:blip r:embed="rId4">
            <a:alphaModFix/>
          </a:blip>
          <a:srcRect b="0" l="0" r="0" t="0"/>
          <a:stretch/>
        </p:blipFill>
        <p:spPr>
          <a:xfrm>
            <a:off x="2836925" y="1546925"/>
            <a:ext cx="1479000" cy="1479000"/>
          </a:xfrm>
          <a:prstGeom prst="ellipse">
            <a:avLst/>
          </a:prstGeom>
          <a:noFill/>
          <a:ln>
            <a:noFill/>
          </a:ln>
        </p:spPr>
      </p:pic>
      <p:pic>
        <p:nvPicPr>
          <p:cNvPr id="234" name="Google Shape;234;p42"/>
          <p:cNvPicPr preferRelativeResize="0"/>
          <p:nvPr/>
        </p:nvPicPr>
        <p:blipFill rotWithShape="1">
          <a:blip r:embed="rId5">
            <a:alphaModFix/>
          </a:blip>
          <a:srcRect b="0" l="0" r="0" t="0"/>
          <a:stretch/>
        </p:blipFill>
        <p:spPr>
          <a:xfrm>
            <a:off x="104075" y="182400"/>
            <a:ext cx="1063675" cy="1034625"/>
          </a:xfrm>
          <a:prstGeom prst="rect">
            <a:avLst/>
          </a:prstGeom>
          <a:noFill/>
          <a:ln>
            <a:noFill/>
          </a:ln>
        </p:spPr>
      </p:pic>
      <p:grpSp>
        <p:nvGrpSpPr>
          <p:cNvPr id="235" name="Google Shape;235;p42"/>
          <p:cNvGrpSpPr/>
          <p:nvPr/>
        </p:nvGrpSpPr>
        <p:grpSpPr>
          <a:xfrm>
            <a:off x="634245" y="1442300"/>
            <a:ext cx="7875510" cy="2582364"/>
            <a:chOff x="687410" y="1405476"/>
            <a:chExt cx="7875510" cy="2582364"/>
          </a:xfrm>
        </p:grpSpPr>
        <p:grpSp>
          <p:nvGrpSpPr>
            <p:cNvPr id="236" name="Google Shape;236;p42"/>
            <p:cNvGrpSpPr/>
            <p:nvPr/>
          </p:nvGrpSpPr>
          <p:grpSpPr>
            <a:xfrm>
              <a:off x="687410" y="1409709"/>
              <a:ext cx="1925660" cy="2578121"/>
              <a:chOff x="1197040" y="1257301"/>
              <a:chExt cx="1982559" cy="2654300"/>
            </a:xfrm>
          </p:grpSpPr>
          <p:pic>
            <p:nvPicPr>
              <p:cNvPr id="237" name="Google Shape;237;p42"/>
              <p:cNvPicPr preferRelativeResize="0"/>
              <p:nvPr/>
            </p:nvPicPr>
            <p:blipFill rotWithShape="1">
              <a:blip r:embed="rId6">
                <a:alphaModFix/>
              </a:blip>
              <a:srcRect b="0" l="0" r="0" t="0"/>
              <a:stretch/>
            </p:blipFill>
            <p:spPr>
              <a:xfrm>
                <a:off x="1197040" y="1257301"/>
                <a:ext cx="1982559" cy="2654300"/>
              </a:xfrm>
              <a:prstGeom prst="rect">
                <a:avLst/>
              </a:prstGeom>
              <a:noFill/>
              <a:ln>
                <a:noFill/>
              </a:ln>
              <a:effectLst>
                <a:outerShdw blurRad="57150" rotWithShape="0" algn="bl" dir="5400000" dist="19050">
                  <a:srgbClr val="000000">
                    <a:alpha val="49411"/>
                  </a:srgbClr>
                </a:outerShdw>
              </a:effectLst>
            </p:spPr>
          </p:pic>
          <p:sp>
            <p:nvSpPr>
              <p:cNvPr id="238" name="Google Shape;238;p42"/>
              <p:cNvSpPr txBox="1"/>
              <p:nvPr/>
            </p:nvSpPr>
            <p:spPr>
              <a:xfrm>
                <a:off x="1358504" y="2946720"/>
                <a:ext cx="1659600" cy="206100"/>
              </a:xfrm>
              <a:prstGeom prst="rect">
                <a:avLst/>
              </a:prstGeom>
              <a:noFill/>
              <a:ln>
                <a:noFill/>
              </a:ln>
            </p:spPr>
            <p:txBody>
              <a:bodyPr anchorCtr="0" anchor="t" bIns="0" lIns="0" spcFirstLastPara="1" rIns="0" wrap="square" tIns="0">
                <a:spAutoFit/>
              </a:bodyPr>
              <a:lstStyle/>
              <a:p>
                <a:pPr indent="0" lvl="0" marL="0" marR="0" rtl="0" algn="ctr">
                  <a:lnSpc>
                    <a:spcPct val="146130"/>
                  </a:lnSpc>
                  <a:spcBef>
                    <a:spcPts val="0"/>
                  </a:spcBef>
                  <a:spcAft>
                    <a:spcPts val="0"/>
                  </a:spcAft>
                  <a:buClr>
                    <a:srgbClr val="01949E"/>
                  </a:buClr>
                  <a:buSzPts val="1300"/>
                  <a:buFont typeface="Rubik ExtraBold"/>
                  <a:buNone/>
                </a:pPr>
                <a:r>
                  <a:rPr b="0" i="0" lang="en" sz="1300" u="none" cap="none" strike="noStrike">
                    <a:solidFill>
                      <a:srgbClr val="01949E"/>
                    </a:solidFill>
                    <a:latin typeface="Rubik ExtraBold"/>
                    <a:ea typeface="Rubik ExtraBold"/>
                    <a:cs typeface="Rubik ExtraBold"/>
                    <a:sym typeface="Rubik ExtraBold"/>
                  </a:rPr>
                  <a:t>Azkaf Nur</a:t>
                </a:r>
                <a:endParaRPr b="0" i="0" sz="1300" u="none" cap="none" strike="noStrike">
                  <a:solidFill>
                    <a:srgbClr val="01949E"/>
                  </a:solidFill>
                  <a:latin typeface="Rubik ExtraBold"/>
                  <a:ea typeface="Rubik ExtraBold"/>
                  <a:cs typeface="Rubik ExtraBold"/>
                  <a:sym typeface="Rubik ExtraBold"/>
                </a:endParaRPr>
              </a:p>
            </p:txBody>
          </p:sp>
          <p:sp>
            <p:nvSpPr>
              <p:cNvPr id="239" name="Google Shape;239;p42"/>
              <p:cNvSpPr txBox="1"/>
              <p:nvPr/>
            </p:nvSpPr>
            <p:spPr>
              <a:xfrm>
                <a:off x="1537072" y="3234604"/>
                <a:ext cx="1302600" cy="111600"/>
              </a:xfrm>
              <a:prstGeom prst="rect">
                <a:avLst/>
              </a:prstGeom>
              <a:noFill/>
              <a:ln>
                <a:noFill/>
              </a:ln>
            </p:spPr>
            <p:txBody>
              <a:bodyPr anchorCtr="0" anchor="t" bIns="0" lIns="0" spcFirstLastPara="1" rIns="0" wrap="square" tIns="0">
                <a:spAutoFit/>
              </a:bodyPr>
              <a:lstStyle/>
              <a:p>
                <a:pPr indent="0" lvl="0" marL="0" marR="0" rtl="0" algn="ctr">
                  <a:lnSpc>
                    <a:spcPct val="78200"/>
                  </a:lnSpc>
                  <a:spcBef>
                    <a:spcPts val="0"/>
                  </a:spcBef>
                  <a:spcAft>
                    <a:spcPts val="0"/>
                  </a:spcAft>
                  <a:buClr>
                    <a:srgbClr val="444851"/>
                  </a:buClr>
                  <a:buSzPts val="900"/>
                  <a:buFont typeface="Rubik Medium"/>
                  <a:buNone/>
                </a:pPr>
                <a:r>
                  <a:rPr b="0" i="1" lang="en" sz="900" u="none" cap="none" strike="noStrike">
                    <a:solidFill>
                      <a:srgbClr val="444851"/>
                    </a:solidFill>
                    <a:latin typeface="Rubik Medium"/>
                    <a:ea typeface="Rubik Medium"/>
                    <a:cs typeface="Rubik Medium"/>
                    <a:sym typeface="Rubik Medium"/>
                  </a:rPr>
                  <a:t>Data Analyst</a:t>
                </a:r>
                <a:endParaRPr b="0" i="1" sz="900" u="none" cap="none" strike="noStrike">
                  <a:solidFill>
                    <a:srgbClr val="444851"/>
                  </a:solidFill>
                  <a:latin typeface="Rubik Medium"/>
                  <a:ea typeface="Rubik Medium"/>
                  <a:cs typeface="Rubik Medium"/>
                  <a:sym typeface="Rubik Medium"/>
                </a:endParaRPr>
              </a:p>
            </p:txBody>
          </p:sp>
          <p:pic>
            <p:nvPicPr>
              <p:cNvPr id="240" name="Google Shape;240;p42"/>
              <p:cNvPicPr preferRelativeResize="0"/>
              <p:nvPr/>
            </p:nvPicPr>
            <p:blipFill rotWithShape="1">
              <a:blip r:embed="rId7">
                <a:alphaModFix/>
              </a:blip>
              <a:srcRect b="0" l="23689" r="21410" t="0"/>
              <a:stretch/>
            </p:blipFill>
            <p:spPr>
              <a:xfrm>
                <a:off x="1437637" y="1434834"/>
                <a:ext cx="1501200" cy="1487400"/>
              </a:xfrm>
              <a:prstGeom prst="ellipse">
                <a:avLst/>
              </a:prstGeom>
              <a:noFill/>
              <a:ln>
                <a:noFill/>
              </a:ln>
            </p:spPr>
          </p:pic>
          <p:pic>
            <p:nvPicPr>
              <p:cNvPr descr="A picture containing text, font, graphics, graphic design&#10;&#10;Description automatically generated" id="241" name="Google Shape;241;p42"/>
              <p:cNvPicPr preferRelativeResize="0"/>
              <p:nvPr/>
            </p:nvPicPr>
            <p:blipFill rotWithShape="1">
              <a:blip r:embed="rId8">
                <a:alphaModFix/>
              </a:blip>
              <a:srcRect b="0" l="0" r="0" t="0"/>
              <a:stretch/>
            </p:blipFill>
            <p:spPr>
              <a:xfrm>
                <a:off x="1644985" y="3379453"/>
                <a:ext cx="978713" cy="426705"/>
              </a:xfrm>
              <a:prstGeom prst="rect">
                <a:avLst/>
              </a:prstGeom>
              <a:noFill/>
              <a:ln>
                <a:noFill/>
              </a:ln>
            </p:spPr>
          </p:pic>
        </p:grpSp>
        <p:grpSp>
          <p:nvGrpSpPr>
            <p:cNvPr id="242" name="Google Shape;242;p42"/>
            <p:cNvGrpSpPr/>
            <p:nvPr/>
          </p:nvGrpSpPr>
          <p:grpSpPr>
            <a:xfrm>
              <a:off x="2665462" y="1409707"/>
              <a:ext cx="1925660" cy="2578121"/>
              <a:chOff x="1197040" y="1257296"/>
              <a:chExt cx="1982559" cy="2654300"/>
            </a:xfrm>
          </p:grpSpPr>
          <p:pic>
            <p:nvPicPr>
              <p:cNvPr id="243" name="Google Shape;243;p42"/>
              <p:cNvPicPr preferRelativeResize="0"/>
              <p:nvPr/>
            </p:nvPicPr>
            <p:blipFill rotWithShape="1">
              <a:blip r:embed="rId6">
                <a:alphaModFix/>
              </a:blip>
              <a:srcRect b="0" l="0" r="0" t="0"/>
              <a:stretch/>
            </p:blipFill>
            <p:spPr>
              <a:xfrm>
                <a:off x="1197040" y="1257296"/>
                <a:ext cx="1982559" cy="2654300"/>
              </a:xfrm>
              <a:prstGeom prst="rect">
                <a:avLst/>
              </a:prstGeom>
              <a:noFill/>
              <a:ln>
                <a:noFill/>
              </a:ln>
              <a:effectLst>
                <a:outerShdw blurRad="57150" rotWithShape="0" algn="bl" dir="5400000" dist="19050">
                  <a:srgbClr val="000000">
                    <a:alpha val="49411"/>
                  </a:srgbClr>
                </a:outerShdw>
              </a:effectLst>
            </p:spPr>
          </p:pic>
          <p:sp>
            <p:nvSpPr>
              <p:cNvPr id="244" name="Google Shape;244;p42"/>
              <p:cNvSpPr txBox="1"/>
              <p:nvPr/>
            </p:nvSpPr>
            <p:spPr>
              <a:xfrm>
                <a:off x="1358504" y="2946720"/>
                <a:ext cx="1659600" cy="206100"/>
              </a:xfrm>
              <a:prstGeom prst="rect">
                <a:avLst/>
              </a:prstGeom>
              <a:noFill/>
              <a:ln>
                <a:noFill/>
              </a:ln>
            </p:spPr>
            <p:txBody>
              <a:bodyPr anchorCtr="0" anchor="t" bIns="0" lIns="0" spcFirstLastPara="1" rIns="0" wrap="square" tIns="0">
                <a:spAutoFit/>
              </a:bodyPr>
              <a:lstStyle/>
              <a:p>
                <a:pPr indent="0" lvl="0" marL="0" marR="0" rtl="0" algn="ctr">
                  <a:lnSpc>
                    <a:spcPct val="146130"/>
                  </a:lnSpc>
                  <a:spcBef>
                    <a:spcPts val="0"/>
                  </a:spcBef>
                  <a:spcAft>
                    <a:spcPts val="0"/>
                  </a:spcAft>
                  <a:buClr>
                    <a:srgbClr val="01949E"/>
                  </a:buClr>
                  <a:buSzPts val="1300"/>
                  <a:buFont typeface="Rubik ExtraBold"/>
                  <a:buNone/>
                </a:pPr>
                <a:r>
                  <a:rPr b="0" i="0" lang="en" sz="1300" u="none" cap="none" strike="noStrike">
                    <a:solidFill>
                      <a:srgbClr val="01949E"/>
                    </a:solidFill>
                    <a:latin typeface="Rubik ExtraBold"/>
                    <a:ea typeface="Rubik ExtraBold"/>
                    <a:cs typeface="Rubik ExtraBold"/>
                    <a:sym typeface="Rubik ExtraBold"/>
                  </a:rPr>
                  <a:t>Dicky Alviandi Rais</a:t>
                </a:r>
                <a:endParaRPr b="0" i="0" sz="1300" u="none" cap="none" strike="noStrike">
                  <a:solidFill>
                    <a:srgbClr val="01949E"/>
                  </a:solidFill>
                  <a:latin typeface="Rubik ExtraBold"/>
                  <a:ea typeface="Rubik ExtraBold"/>
                  <a:cs typeface="Rubik ExtraBold"/>
                  <a:sym typeface="Rubik ExtraBold"/>
                </a:endParaRPr>
              </a:p>
            </p:txBody>
          </p:sp>
          <p:sp>
            <p:nvSpPr>
              <p:cNvPr id="245" name="Google Shape;245;p42"/>
              <p:cNvSpPr txBox="1"/>
              <p:nvPr/>
            </p:nvSpPr>
            <p:spPr>
              <a:xfrm>
                <a:off x="1537072" y="3234604"/>
                <a:ext cx="1302600" cy="111600"/>
              </a:xfrm>
              <a:prstGeom prst="rect">
                <a:avLst/>
              </a:prstGeom>
              <a:noFill/>
              <a:ln>
                <a:noFill/>
              </a:ln>
            </p:spPr>
            <p:txBody>
              <a:bodyPr anchorCtr="0" anchor="t" bIns="0" lIns="0" spcFirstLastPara="1" rIns="0" wrap="square" tIns="0">
                <a:spAutoFit/>
              </a:bodyPr>
              <a:lstStyle/>
              <a:p>
                <a:pPr indent="0" lvl="0" marL="0" marR="0" rtl="0" algn="ctr">
                  <a:lnSpc>
                    <a:spcPct val="78200"/>
                  </a:lnSpc>
                  <a:spcBef>
                    <a:spcPts val="0"/>
                  </a:spcBef>
                  <a:spcAft>
                    <a:spcPts val="0"/>
                  </a:spcAft>
                  <a:buClr>
                    <a:srgbClr val="444851"/>
                  </a:buClr>
                  <a:buSzPts val="900"/>
                  <a:buFont typeface="Rubik Medium"/>
                  <a:buNone/>
                </a:pPr>
                <a:r>
                  <a:rPr b="0" i="1" lang="en" sz="900" u="none" cap="none" strike="noStrike">
                    <a:solidFill>
                      <a:srgbClr val="444851"/>
                    </a:solidFill>
                    <a:latin typeface="Rubik Medium"/>
                    <a:ea typeface="Rubik Medium"/>
                    <a:cs typeface="Rubik Medium"/>
                    <a:sym typeface="Rubik Medium"/>
                  </a:rPr>
                  <a:t>Researcher</a:t>
                </a:r>
                <a:endParaRPr b="0" i="1" sz="900" u="none" cap="none" strike="noStrike">
                  <a:solidFill>
                    <a:srgbClr val="444851"/>
                  </a:solidFill>
                  <a:latin typeface="Rubik Medium"/>
                  <a:ea typeface="Rubik Medium"/>
                  <a:cs typeface="Rubik Medium"/>
                  <a:sym typeface="Rubik Medium"/>
                </a:endParaRPr>
              </a:p>
            </p:txBody>
          </p:sp>
          <p:pic>
            <p:nvPicPr>
              <p:cNvPr descr="A picture containing text, font, graphics, graphic design&#10;&#10;Description automatically generated" id="246" name="Google Shape;246;p42"/>
              <p:cNvPicPr preferRelativeResize="0"/>
              <p:nvPr/>
            </p:nvPicPr>
            <p:blipFill rotWithShape="1">
              <a:blip r:embed="rId8">
                <a:alphaModFix/>
              </a:blip>
              <a:srcRect b="0" l="0" r="0" t="0"/>
              <a:stretch/>
            </p:blipFill>
            <p:spPr>
              <a:xfrm>
                <a:off x="1644985" y="3379453"/>
                <a:ext cx="978713" cy="426705"/>
              </a:xfrm>
              <a:prstGeom prst="rect">
                <a:avLst/>
              </a:prstGeom>
              <a:noFill/>
              <a:ln>
                <a:noFill/>
              </a:ln>
            </p:spPr>
          </p:pic>
        </p:grpSp>
        <p:grpSp>
          <p:nvGrpSpPr>
            <p:cNvPr id="247" name="Google Shape;247;p42"/>
            <p:cNvGrpSpPr/>
            <p:nvPr/>
          </p:nvGrpSpPr>
          <p:grpSpPr>
            <a:xfrm>
              <a:off x="4651361" y="1409714"/>
              <a:ext cx="1925660" cy="2578126"/>
              <a:chOff x="1197040" y="1257313"/>
              <a:chExt cx="1982559" cy="2654300"/>
            </a:xfrm>
          </p:grpSpPr>
          <p:pic>
            <p:nvPicPr>
              <p:cNvPr id="248" name="Google Shape;248;p42"/>
              <p:cNvPicPr preferRelativeResize="0"/>
              <p:nvPr/>
            </p:nvPicPr>
            <p:blipFill rotWithShape="1">
              <a:blip r:embed="rId6">
                <a:alphaModFix/>
              </a:blip>
              <a:srcRect b="0" l="0" r="0" t="0"/>
              <a:stretch/>
            </p:blipFill>
            <p:spPr>
              <a:xfrm>
                <a:off x="1197040" y="1257313"/>
                <a:ext cx="1982559" cy="2654300"/>
              </a:xfrm>
              <a:prstGeom prst="rect">
                <a:avLst/>
              </a:prstGeom>
              <a:noFill/>
              <a:ln>
                <a:noFill/>
              </a:ln>
              <a:effectLst>
                <a:outerShdw blurRad="57150" rotWithShape="0" algn="bl" dir="5400000" dist="19050">
                  <a:srgbClr val="000000">
                    <a:alpha val="49411"/>
                  </a:srgbClr>
                </a:outerShdw>
              </a:effectLst>
            </p:spPr>
          </p:pic>
          <p:sp>
            <p:nvSpPr>
              <p:cNvPr id="249" name="Google Shape;249;p42"/>
              <p:cNvSpPr txBox="1"/>
              <p:nvPr/>
            </p:nvSpPr>
            <p:spPr>
              <a:xfrm>
                <a:off x="1358504" y="2946720"/>
                <a:ext cx="1659600" cy="206100"/>
              </a:xfrm>
              <a:prstGeom prst="rect">
                <a:avLst/>
              </a:prstGeom>
              <a:noFill/>
              <a:ln>
                <a:noFill/>
              </a:ln>
            </p:spPr>
            <p:txBody>
              <a:bodyPr anchorCtr="0" anchor="t" bIns="0" lIns="0" spcFirstLastPara="1" rIns="0" wrap="square" tIns="0">
                <a:spAutoFit/>
              </a:bodyPr>
              <a:lstStyle/>
              <a:p>
                <a:pPr indent="0" lvl="0" marL="0" marR="0" rtl="0" algn="ctr">
                  <a:lnSpc>
                    <a:spcPct val="146130"/>
                  </a:lnSpc>
                  <a:spcBef>
                    <a:spcPts val="0"/>
                  </a:spcBef>
                  <a:spcAft>
                    <a:spcPts val="0"/>
                  </a:spcAft>
                  <a:buClr>
                    <a:srgbClr val="01949E"/>
                  </a:buClr>
                  <a:buSzPts val="1300"/>
                  <a:buFont typeface="Rubik ExtraBold"/>
                  <a:buNone/>
                </a:pPr>
                <a:r>
                  <a:rPr b="0" i="0" lang="en" sz="1300" u="none" cap="none" strike="noStrike">
                    <a:solidFill>
                      <a:srgbClr val="01949E"/>
                    </a:solidFill>
                    <a:latin typeface="Rubik ExtraBold"/>
                    <a:ea typeface="Rubik ExtraBold"/>
                    <a:cs typeface="Rubik ExtraBold"/>
                    <a:sym typeface="Rubik ExtraBold"/>
                  </a:rPr>
                  <a:t>Iqbal Lintang</a:t>
                </a:r>
                <a:endParaRPr b="0" i="0" sz="1300" u="none" cap="none" strike="noStrike">
                  <a:solidFill>
                    <a:srgbClr val="01949E"/>
                  </a:solidFill>
                  <a:latin typeface="Rubik ExtraBold"/>
                  <a:ea typeface="Rubik ExtraBold"/>
                  <a:cs typeface="Rubik ExtraBold"/>
                  <a:sym typeface="Rubik ExtraBold"/>
                </a:endParaRPr>
              </a:p>
            </p:txBody>
          </p:sp>
          <p:sp>
            <p:nvSpPr>
              <p:cNvPr id="250" name="Google Shape;250;p42"/>
              <p:cNvSpPr txBox="1"/>
              <p:nvPr/>
            </p:nvSpPr>
            <p:spPr>
              <a:xfrm>
                <a:off x="1537072" y="3234604"/>
                <a:ext cx="1302600" cy="111600"/>
              </a:xfrm>
              <a:prstGeom prst="rect">
                <a:avLst/>
              </a:prstGeom>
              <a:noFill/>
              <a:ln>
                <a:noFill/>
              </a:ln>
            </p:spPr>
            <p:txBody>
              <a:bodyPr anchorCtr="0" anchor="t" bIns="0" lIns="0" spcFirstLastPara="1" rIns="0" wrap="square" tIns="0">
                <a:spAutoFit/>
              </a:bodyPr>
              <a:lstStyle/>
              <a:p>
                <a:pPr indent="0" lvl="0" marL="0" marR="0" rtl="0" algn="ctr">
                  <a:lnSpc>
                    <a:spcPct val="78200"/>
                  </a:lnSpc>
                  <a:spcBef>
                    <a:spcPts val="0"/>
                  </a:spcBef>
                  <a:spcAft>
                    <a:spcPts val="0"/>
                  </a:spcAft>
                  <a:buClr>
                    <a:srgbClr val="444851"/>
                  </a:buClr>
                  <a:buSzPts val="900"/>
                  <a:buFont typeface="Rubik Medium"/>
                  <a:buNone/>
                </a:pPr>
                <a:r>
                  <a:rPr b="0" i="1" lang="en" sz="900" u="none" cap="none" strike="noStrike">
                    <a:solidFill>
                      <a:srgbClr val="444851"/>
                    </a:solidFill>
                    <a:latin typeface="Rubik Medium"/>
                    <a:ea typeface="Rubik Medium"/>
                    <a:cs typeface="Rubik Medium"/>
                    <a:sym typeface="Rubik Medium"/>
                  </a:rPr>
                  <a:t>Project Manager</a:t>
                </a:r>
                <a:endParaRPr b="0" i="1" sz="900" u="none" cap="none" strike="noStrike">
                  <a:solidFill>
                    <a:srgbClr val="444851"/>
                  </a:solidFill>
                  <a:latin typeface="Rubik Medium"/>
                  <a:ea typeface="Rubik Medium"/>
                  <a:cs typeface="Rubik Medium"/>
                  <a:sym typeface="Rubik Medium"/>
                </a:endParaRPr>
              </a:p>
            </p:txBody>
          </p:sp>
          <p:pic>
            <p:nvPicPr>
              <p:cNvPr descr="A picture containing text, font, graphics, graphic design&#10;&#10;Description automatically generated" id="251" name="Google Shape;251;p42"/>
              <p:cNvPicPr preferRelativeResize="0"/>
              <p:nvPr/>
            </p:nvPicPr>
            <p:blipFill rotWithShape="1">
              <a:blip r:embed="rId8">
                <a:alphaModFix/>
              </a:blip>
              <a:srcRect b="0" l="0" r="0" t="0"/>
              <a:stretch/>
            </p:blipFill>
            <p:spPr>
              <a:xfrm>
                <a:off x="1644985" y="3379453"/>
                <a:ext cx="978713" cy="426705"/>
              </a:xfrm>
              <a:prstGeom prst="rect">
                <a:avLst/>
              </a:prstGeom>
              <a:noFill/>
              <a:ln>
                <a:noFill/>
              </a:ln>
            </p:spPr>
          </p:pic>
        </p:grpSp>
        <p:grpSp>
          <p:nvGrpSpPr>
            <p:cNvPr id="252" name="Google Shape;252;p42"/>
            <p:cNvGrpSpPr/>
            <p:nvPr/>
          </p:nvGrpSpPr>
          <p:grpSpPr>
            <a:xfrm>
              <a:off x="6637260" y="1405476"/>
              <a:ext cx="1925660" cy="2578121"/>
              <a:chOff x="1197040" y="1257301"/>
              <a:chExt cx="1982559" cy="2654300"/>
            </a:xfrm>
          </p:grpSpPr>
          <p:pic>
            <p:nvPicPr>
              <p:cNvPr id="253" name="Google Shape;253;p42"/>
              <p:cNvPicPr preferRelativeResize="0"/>
              <p:nvPr/>
            </p:nvPicPr>
            <p:blipFill rotWithShape="1">
              <a:blip r:embed="rId6">
                <a:alphaModFix/>
              </a:blip>
              <a:srcRect b="0" l="0" r="0" t="0"/>
              <a:stretch/>
            </p:blipFill>
            <p:spPr>
              <a:xfrm>
                <a:off x="1197040" y="1257301"/>
                <a:ext cx="1982559" cy="2654300"/>
              </a:xfrm>
              <a:prstGeom prst="rect">
                <a:avLst/>
              </a:prstGeom>
              <a:noFill/>
              <a:ln>
                <a:noFill/>
              </a:ln>
              <a:effectLst>
                <a:outerShdw blurRad="57150" rotWithShape="0" algn="bl" dir="5400000" dist="19050">
                  <a:srgbClr val="000000">
                    <a:alpha val="49411"/>
                  </a:srgbClr>
                </a:outerShdw>
              </a:effectLst>
            </p:spPr>
          </p:pic>
          <p:sp>
            <p:nvSpPr>
              <p:cNvPr id="254" name="Google Shape;254;p42"/>
              <p:cNvSpPr txBox="1"/>
              <p:nvPr/>
            </p:nvSpPr>
            <p:spPr>
              <a:xfrm>
                <a:off x="1358504" y="2946720"/>
                <a:ext cx="1659600" cy="206100"/>
              </a:xfrm>
              <a:prstGeom prst="rect">
                <a:avLst/>
              </a:prstGeom>
              <a:noFill/>
              <a:ln>
                <a:noFill/>
              </a:ln>
            </p:spPr>
            <p:txBody>
              <a:bodyPr anchorCtr="0" anchor="t" bIns="0" lIns="0" spcFirstLastPara="1" rIns="0" wrap="square" tIns="0">
                <a:spAutoFit/>
              </a:bodyPr>
              <a:lstStyle/>
              <a:p>
                <a:pPr indent="0" lvl="0" marL="0" marR="0" rtl="0" algn="ctr">
                  <a:lnSpc>
                    <a:spcPct val="146130"/>
                  </a:lnSpc>
                  <a:spcBef>
                    <a:spcPts val="0"/>
                  </a:spcBef>
                  <a:spcAft>
                    <a:spcPts val="0"/>
                  </a:spcAft>
                  <a:buClr>
                    <a:srgbClr val="01949E"/>
                  </a:buClr>
                  <a:buSzPts val="1300"/>
                  <a:buFont typeface="Rubik ExtraBold"/>
                  <a:buNone/>
                </a:pPr>
                <a:r>
                  <a:rPr b="0" i="0" lang="en" sz="1300" u="none" cap="none" strike="noStrike">
                    <a:solidFill>
                      <a:srgbClr val="01949E"/>
                    </a:solidFill>
                    <a:latin typeface="Rubik ExtraBold"/>
                    <a:ea typeface="Rubik ExtraBold"/>
                    <a:cs typeface="Rubik ExtraBold"/>
                    <a:sym typeface="Rubik ExtraBold"/>
                  </a:rPr>
                  <a:t>M. Nur Zein</a:t>
                </a:r>
                <a:endParaRPr b="0" i="0" sz="1300" u="none" cap="none" strike="noStrike">
                  <a:solidFill>
                    <a:srgbClr val="01949E"/>
                  </a:solidFill>
                  <a:latin typeface="Rubik ExtraBold"/>
                  <a:ea typeface="Rubik ExtraBold"/>
                  <a:cs typeface="Rubik ExtraBold"/>
                  <a:sym typeface="Rubik ExtraBold"/>
                </a:endParaRPr>
              </a:p>
            </p:txBody>
          </p:sp>
          <p:sp>
            <p:nvSpPr>
              <p:cNvPr id="255" name="Google Shape;255;p42"/>
              <p:cNvSpPr txBox="1"/>
              <p:nvPr/>
            </p:nvSpPr>
            <p:spPr>
              <a:xfrm>
                <a:off x="1537072" y="3234604"/>
                <a:ext cx="1302600" cy="111600"/>
              </a:xfrm>
              <a:prstGeom prst="rect">
                <a:avLst/>
              </a:prstGeom>
              <a:noFill/>
              <a:ln>
                <a:noFill/>
              </a:ln>
            </p:spPr>
            <p:txBody>
              <a:bodyPr anchorCtr="0" anchor="t" bIns="0" lIns="0" spcFirstLastPara="1" rIns="0" wrap="square" tIns="0">
                <a:spAutoFit/>
              </a:bodyPr>
              <a:lstStyle/>
              <a:p>
                <a:pPr indent="0" lvl="0" marL="0" marR="0" rtl="0" algn="ctr">
                  <a:lnSpc>
                    <a:spcPct val="78200"/>
                  </a:lnSpc>
                  <a:spcBef>
                    <a:spcPts val="0"/>
                  </a:spcBef>
                  <a:spcAft>
                    <a:spcPts val="0"/>
                  </a:spcAft>
                  <a:buClr>
                    <a:srgbClr val="444851"/>
                  </a:buClr>
                  <a:buSzPts val="900"/>
                  <a:buFont typeface="Rubik Medium"/>
                  <a:buNone/>
                </a:pPr>
                <a:r>
                  <a:rPr b="0" i="1" lang="en" sz="900" u="none" cap="none" strike="noStrike">
                    <a:solidFill>
                      <a:srgbClr val="444851"/>
                    </a:solidFill>
                    <a:latin typeface="Rubik Medium"/>
                    <a:ea typeface="Rubik Medium"/>
                    <a:cs typeface="Rubik Medium"/>
                    <a:sym typeface="Rubik Medium"/>
                  </a:rPr>
                  <a:t>Data Engineer</a:t>
                </a:r>
                <a:endParaRPr b="0" i="1" sz="900" u="none" cap="none" strike="noStrike">
                  <a:solidFill>
                    <a:srgbClr val="444851"/>
                  </a:solidFill>
                  <a:latin typeface="Rubik Medium"/>
                  <a:ea typeface="Rubik Medium"/>
                  <a:cs typeface="Rubik Medium"/>
                  <a:sym typeface="Rubik Medium"/>
                </a:endParaRPr>
              </a:p>
            </p:txBody>
          </p:sp>
          <p:pic>
            <p:nvPicPr>
              <p:cNvPr descr="A picture containing text, font, graphics, graphic design&#10;&#10;Description automatically generated" id="256" name="Google Shape;256;p42"/>
              <p:cNvPicPr preferRelativeResize="0"/>
              <p:nvPr/>
            </p:nvPicPr>
            <p:blipFill rotWithShape="1">
              <a:blip r:embed="rId8">
                <a:alphaModFix/>
              </a:blip>
              <a:srcRect b="0" l="0" r="0" t="0"/>
              <a:stretch/>
            </p:blipFill>
            <p:spPr>
              <a:xfrm>
                <a:off x="1644985" y="3379453"/>
                <a:ext cx="978713" cy="426705"/>
              </a:xfrm>
              <a:prstGeom prst="rect">
                <a:avLst/>
              </a:prstGeom>
              <a:noFill/>
              <a:ln>
                <a:noFill/>
              </a:ln>
            </p:spPr>
          </p:pic>
          <p:pic>
            <p:nvPicPr>
              <p:cNvPr id="257" name="Google Shape;257;p42"/>
              <p:cNvPicPr preferRelativeResize="0"/>
              <p:nvPr/>
            </p:nvPicPr>
            <p:blipFill rotWithShape="1">
              <a:blip r:embed="rId9">
                <a:alphaModFix/>
              </a:blip>
              <a:srcRect b="44011" l="24915" r="5529" t="10063"/>
              <a:stretch/>
            </p:blipFill>
            <p:spPr>
              <a:xfrm>
                <a:off x="1437637" y="1434834"/>
                <a:ext cx="1501200" cy="1487400"/>
              </a:xfrm>
              <a:prstGeom prst="ellipse">
                <a:avLst/>
              </a:prstGeom>
              <a:noFill/>
              <a:ln>
                <a:noFill/>
              </a:ln>
            </p:spPr>
          </p:pic>
        </p:grpSp>
      </p:grpSp>
      <p:pic>
        <p:nvPicPr>
          <p:cNvPr id="258" name="Google Shape;258;p42"/>
          <p:cNvPicPr preferRelativeResize="0"/>
          <p:nvPr/>
        </p:nvPicPr>
        <p:blipFill rotWithShape="1">
          <a:blip r:embed="rId10">
            <a:alphaModFix/>
          </a:blip>
          <a:srcRect b="0" l="0" r="0" t="0"/>
          <a:stretch/>
        </p:blipFill>
        <p:spPr>
          <a:xfrm>
            <a:off x="4841375" y="1546925"/>
            <a:ext cx="1479001" cy="1479001"/>
          </a:xfrm>
          <a:prstGeom prst="rect">
            <a:avLst/>
          </a:prstGeom>
          <a:noFill/>
          <a:ln>
            <a:noFill/>
          </a:ln>
        </p:spPr>
      </p:pic>
      <p:pic>
        <p:nvPicPr>
          <p:cNvPr id="259" name="Google Shape;259;p42"/>
          <p:cNvPicPr preferRelativeResize="0"/>
          <p:nvPr/>
        </p:nvPicPr>
        <p:blipFill rotWithShape="1">
          <a:blip r:embed="rId4">
            <a:alphaModFix/>
          </a:blip>
          <a:srcRect b="0" l="0" r="0" t="0"/>
          <a:stretch/>
        </p:blipFill>
        <p:spPr>
          <a:xfrm>
            <a:off x="2836925" y="1546925"/>
            <a:ext cx="1479000" cy="1479000"/>
          </a:xfrm>
          <a:prstGeom prst="ellipse">
            <a:avLst/>
          </a:prstGeom>
          <a:noFill/>
          <a:ln>
            <a:noFill/>
          </a:ln>
        </p:spPr>
      </p:pic>
      <p:pic>
        <p:nvPicPr>
          <p:cNvPr id="260" name="Google Shape;260;p42"/>
          <p:cNvPicPr preferRelativeResize="0"/>
          <p:nvPr/>
        </p:nvPicPr>
        <p:blipFill rotWithShape="1">
          <a:blip r:embed="rId11">
            <a:alphaModFix/>
          </a:blip>
          <a:srcRect b="26721" l="28403" r="15805" t="32698"/>
          <a:stretch/>
        </p:blipFill>
        <p:spPr>
          <a:xfrm>
            <a:off x="852850" y="1546925"/>
            <a:ext cx="1469400" cy="1479000"/>
          </a:xfrm>
          <a:prstGeom prst="flowChartConnector">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descr="A picture containing aqua, turquoise, teal, blue&#10;&#10;Description automatically generated" id="438" name="Google Shape;438;p60"/>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439" name="Google Shape;439;p60"/>
          <p:cNvPicPr preferRelativeResize="0"/>
          <p:nvPr/>
        </p:nvPicPr>
        <p:blipFill rotWithShape="1">
          <a:blip r:embed="rId4">
            <a:alphaModFix/>
          </a:blip>
          <a:srcRect b="0" l="0" r="0" t="0"/>
          <a:stretch/>
        </p:blipFill>
        <p:spPr>
          <a:xfrm>
            <a:off x="0" y="774"/>
            <a:ext cx="9144002" cy="5141975"/>
          </a:xfrm>
          <a:prstGeom prst="rect">
            <a:avLst/>
          </a:prstGeom>
          <a:noFill/>
          <a:ln>
            <a:noFill/>
          </a:ln>
        </p:spPr>
      </p:pic>
      <p:pic>
        <p:nvPicPr>
          <p:cNvPr id="440" name="Google Shape;440;p60"/>
          <p:cNvPicPr preferRelativeResize="0"/>
          <p:nvPr/>
        </p:nvPicPr>
        <p:blipFill>
          <a:blip r:embed="rId5">
            <a:alphaModFix/>
          </a:blip>
          <a:stretch>
            <a:fillRect/>
          </a:stretch>
        </p:blipFill>
        <p:spPr>
          <a:xfrm>
            <a:off x="266700" y="482600"/>
            <a:ext cx="8483599" cy="4557224"/>
          </a:xfrm>
          <a:prstGeom prst="rect">
            <a:avLst/>
          </a:prstGeom>
          <a:noFill/>
          <a:ln>
            <a:noFill/>
          </a:ln>
        </p:spPr>
      </p:pic>
      <p:sp>
        <p:nvSpPr>
          <p:cNvPr id="441" name="Google Shape;441;p60"/>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442" name="Google Shape;442;p60"/>
          <p:cNvSpPr txBox="1"/>
          <p:nvPr/>
        </p:nvSpPr>
        <p:spPr>
          <a:xfrm>
            <a:off x="0" y="168750"/>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Feature Engineering</a:t>
            </a:r>
            <a:endParaRPr b="1" sz="2400">
              <a:solidFill>
                <a:schemeClr val="dk1"/>
              </a:solidFill>
              <a:latin typeface="Montserrat"/>
              <a:ea typeface="Montserrat"/>
              <a:cs typeface="Montserrat"/>
              <a:sym typeface="Montserrat"/>
            </a:endParaRPr>
          </a:p>
        </p:txBody>
      </p:sp>
      <p:pic>
        <p:nvPicPr>
          <p:cNvPr id="443" name="Google Shape;443;p60"/>
          <p:cNvPicPr preferRelativeResize="0"/>
          <p:nvPr/>
        </p:nvPicPr>
        <p:blipFill>
          <a:blip r:embed="rId6">
            <a:alphaModFix/>
          </a:blip>
          <a:stretch>
            <a:fillRect/>
          </a:stretch>
        </p:blipFill>
        <p:spPr>
          <a:xfrm>
            <a:off x="8299975" y="4372750"/>
            <a:ext cx="720925" cy="701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descr="A picture containing aqua, turquoise, teal, blue&#10;&#10;Description automatically generated" id="448" name="Google Shape;448;p61"/>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449" name="Google Shape;449;p61"/>
          <p:cNvPicPr preferRelativeResize="0"/>
          <p:nvPr/>
        </p:nvPicPr>
        <p:blipFill rotWithShape="1">
          <a:blip r:embed="rId4">
            <a:alphaModFix/>
          </a:blip>
          <a:srcRect b="0" l="0" r="0" t="0"/>
          <a:stretch/>
        </p:blipFill>
        <p:spPr>
          <a:xfrm>
            <a:off x="0" y="774"/>
            <a:ext cx="9144002" cy="5141975"/>
          </a:xfrm>
          <a:prstGeom prst="rect">
            <a:avLst/>
          </a:prstGeom>
          <a:noFill/>
          <a:ln>
            <a:noFill/>
          </a:ln>
        </p:spPr>
      </p:pic>
      <p:sp>
        <p:nvSpPr>
          <p:cNvPr id="450" name="Google Shape;450;p61"/>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451" name="Google Shape;451;p61"/>
          <p:cNvSpPr txBox="1"/>
          <p:nvPr/>
        </p:nvSpPr>
        <p:spPr>
          <a:xfrm>
            <a:off x="0" y="168750"/>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Feature Engineering</a:t>
            </a:r>
            <a:endParaRPr b="1" sz="2400">
              <a:solidFill>
                <a:schemeClr val="dk1"/>
              </a:solidFill>
              <a:latin typeface="Montserrat"/>
              <a:ea typeface="Montserrat"/>
              <a:cs typeface="Montserrat"/>
              <a:sym typeface="Montserrat"/>
            </a:endParaRPr>
          </a:p>
        </p:txBody>
      </p:sp>
      <p:pic>
        <p:nvPicPr>
          <p:cNvPr id="452" name="Google Shape;452;p61"/>
          <p:cNvPicPr preferRelativeResize="0"/>
          <p:nvPr/>
        </p:nvPicPr>
        <p:blipFill>
          <a:blip r:embed="rId5">
            <a:alphaModFix/>
          </a:blip>
          <a:stretch>
            <a:fillRect/>
          </a:stretch>
        </p:blipFill>
        <p:spPr>
          <a:xfrm>
            <a:off x="8299975" y="4372750"/>
            <a:ext cx="720925" cy="701225"/>
          </a:xfrm>
          <a:prstGeom prst="rect">
            <a:avLst/>
          </a:prstGeom>
          <a:noFill/>
          <a:ln>
            <a:noFill/>
          </a:ln>
        </p:spPr>
      </p:pic>
      <p:pic>
        <p:nvPicPr>
          <p:cNvPr id="453" name="Google Shape;453;p61"/>
          <p:cNvPicPr preferRelativeResize="0"/>
          <p:nvPr/>
        </p:nvPicPr>
        <p:blipFill>
          <a:blip r:embed="rId6">
            <a:alphaModFix/>
          </a:blip>
          <a:stretch>
            <a:fillRect/>
          </a:stretch>
        </p:blipFill>
        <p:spPr>
          <a:xfrm>
            <a:off x="0" y="1878600"/>
            <a:ext cx="5168901" cy="1386325"/>
          </a:xfrm>
          <a:prstGeom prst="rect">
            <a:avLst/>
          </a:prstGeom>
          <a:noFill/>
          <a:ln>
            <a:noFill/>
          </a:ln>
        </p:spPr>
      </p:pic>
      <p:pic>
        <p:nvPicPr>
          <p:cNvPr id="454" name="Google Shape;454;p61"/>
          <p:cNvPicPr preferRelativeResize="0"/>
          <p:nvPr/>
        </p:nvPicPr>
        <p:blipFill>
          <a:blip r:embed="rId7">
            <a:alphaModFix/>
          </a:blip>
          <a:stretch>
            <a:fillRect/>
          </a:stretch>
        </p:blipFill>
        <p:spPr>
          <a:xfrm>
            <a:off x="5168900" y="1878600"/>
            <a:ext cx="3975100" cy="1386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A picture containing aqua, turquoise, teal, blue&#10;&#10;Description automatically generated" id="459" name="Google Shape;459;p62"/>
          <p:cNvPicPr preferRelativeResize="0"/>
          <p:nvPr/>
        </p:nvPicPr>
        <p:blipFill rotWithShape="1">
          <a:blip r:embed="rId4">
            <a:alphaModFix/>
          </a:blip>
          <a:srcRect b="0" l="0" r="0" t="0"/>
          <a:stretch/>
        </p:blipFill>
        <p:spPr>
          <a:xfrm>
            <a:off x="0" y="762"/>
            <a:ext cx="9144002" cy="5141975"/>
          </a:xfrm>
          <a:prstGeom prst="rect">
            <a:avLst/>
          </a:prstGeom>
          <a:noFill/>
          <a:ln>
            <a:noFill/>
          </a:ln>
        </p:spPr>
      </p:pic>
      <p:pic>
        <p:nvPicPr>
          <p:cNvPr id="460" name="Google Shape;460;p62"/>
          <p:cNvPicPr preferRelativeResize="0"/>
          <p:nvPr/>
        </p:nvPicPr>
        <p:blipFill rotWithShape="1">
          <a:blip r:embed="rId5">
            <a:alphaModFix/>
          </a:blip>
          <a:srcRect b="0" l="0" r="0" t="0"/>
          <a:stretch/>
        </p:blipFill>
        <p:spPr>
          <a:xfrm>
            <a:off x="0" y="774"/>
            <a:ext cx="9144002" cy="5141975"/>
          </a:xfrm>
          <a:prstGeom prst="rect">
            <a:avLst/>
          </a:prstGeom>
          <a:noFill/>
          <a:ln>
            <a:noFill/>
          </a:ln>
        </p:spPr>
      </p:pic>
      <p:sp>
        <p:nvSpPr>
          <p:cNvPr id="461" name="Google Shape;461;p62"/>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462" name="Google Shape;462;p62"/>
          <p:cNvSpPr txBox="1"/>
          <p:nvPr/>
        </p:nvSpPr>
        <p:spPr>
          <a:xfrm>
            <a:off x="0" y="168750"/>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Feature Engineering</a:t>
            </a:r>
            <a:endParaRPr b="1" sz="2400">
              <a:solidFill>
                <a:schemeClr val="dk1"/>
              </a:solidFill>
              <a:latin typeface="Montserrat"/>
              <a:ea typeface="Montserrat"/>
              <a:cs typeface="Montserrat"/>
              <a:sym typeface="Montserrat"/>
            </a:endParaRPr>
          </a:p>
        </p:txBody>
      </p:sp>
      <p:pic>
        <p:nvPicPr>
          <p:cNvPr id="463" name="Google Shape;463;p62"/>
          <p:cNvPicPr preferRelativeResize="0"/>
          <p:nvPr/>
        </p:nvPicPr>
        <p:blipFill>
          <a:blip r:embed="rId6">
            <a:alphaModFix/>
          </a:blip>
          <a:stretch>
            <a:fillRect/>
          </a:stretch>
        </p:blipFill>
        <p:spPr>
          <a:xfrm>
            <a:off x="8299975" y="4372750"/>
            <a:ext cx="720925" cy="701225"/>
          </a:xfrm>
          <a:prstGeom prst="rect">
            <a:avLst/>
          </a:prstGeom>
          <a:noFill/>
          <a:ln>
            <a:noFill/>
          </a:ln>
        </p:spPr>
      </p:pic>
      <p:sp>
        <p:nvSpPr>
          <p:cNvPr id="464" name="Google Shape;464;p62"/>
          <p:cNvSpPr txBox="1"/>
          <p:nvPr/>
        </p:nvSpPr>
        <p:spPr>
          <a:xfrm>
            <a:off x="211800" y="893300"/>
            <a:ext cx="8206500" cy="3499200"/>
          </a:xfrm>
          <a:prstGeom prst="rect">
            <a:avLst/>
          </a:prstGeom>
          <a:noFill/>
          <a:ln>
            <a:noFill/>
          </a:ln>
        </p:spPr>
        <p:txBody>
          <a:bodyPr anchorCtr="0" anchor="t" bIns="91425" lIns="91425" spcFirstLastPara="1" rIns="91425" wrap="square" tIns="91425">
            <a:spAutoFit/>
          </a:bodyPr>
          <a:lstStyle/>
          <a:p>
            <a:pPr indent="0" lvl="0" marL="76200" rtl="0" algn="l">
              <a:lnSpc>
                <a:spcPct val="115000"/>
              </a:lnSpc>
              <a:spcBef>
                <a:spcPts val="1400"/>
              </a:spcBef>
              <a:spcAft>
                <a:spcPts val="0"/>
              </a:spcAft>
              <a:buNone/>
            </a:pPr>
            <a:r>
              <a:rPr b="1" lang="en" sz="1200">
                <a:solidFill>
                  <a:schemeClr val="lt1"/>
                </a:solidFill>
              </a:rPr>
              <a:t>1. Income_to_Age_Ratio (Rasio Pendapatan terhadap Usia)</a:t>
            </a:r>
            <a:endParaRPr b="1" sz="1200">
              <a:solidFill>
                <a:schemeClr val="lt1"/>
              </a:solidFill>
            </a:endParaRPr>
          </a:p>
          <a:p>
            <a:pPr indent="0" lvl="0" marL="0" rtl="0" algn="l">
              <a:lnSpc>
                <a:spcPct val="115000"/>
              </a:lnSpc>
              <a:spcBef>
                <a:spcPts val="400"/>
              </a:spcBef>
              <a:spcAft>
                <a:spcPts val="0"/>
              </a:spcAft>
              <a:buNone/>
            </a:pPr>
            <a:r>
              <a:rPr lang="en" sz="950">
                <a:solidFill>
                  <a:schemeClr val="lt1"/>
                </a:solidFill>
              </a:rPr>
              <a:t>Distribusi fitur ini condong ke kanan (right-skewed), yang berarti sebagian besar individu memiliki rasio pendapatan terhadap usia yang rendah, sementara beberapa individu memiliki rasio yang sangat tinggi. Hal ini menunjukkan adanya outlier, seperti individu muda dengan pendapatan sangat tinggi. Solusi yang bisa diterapkan: Transformasi log (np.log1p()) untuk mengurangi skewness.</a:t>
            </a:r>
            <a:endParaRPr sz="950">
              <a:solidFill>
                <a:schemeClr val="lt1"/>
              </a:solidFill>
            </a:endParaRPr>
          </a:p>
          <a:p>
            <a:pPr indent="0" lvl="0" marL="76200" rtl="0" algn="l">
              <a:lnSpc>
                <a:spcPct val="115000"/>
              </a:lnSpc>
              <a:spcBef>
                <a:spcPts val="1400"/>
              </a:spcBef>
              <a:spcAft>
                <a:spcPts val="0"/>
              </a:spcAft>
              <a:buNone/>
            </a:pPr>
            <a:r>
              <a:rPr b="1" lang="en" sz="1200">
                <a:solidFill>
                  <a:schemeClr val="lt1"/>
                </a:solidFill>
              </a:rPr>
              <a:t>2</a:t>
            </a:r>
            <a:r>
              <a:rPr b="1" lang="en" sz="1200">
                <a:solidFill>
                  <a:schemeClr val="lt1"/>
                </a:solidFill>
              </a:rPr>
              <a:t>. </a:t>
            </a:r>
            <a:r>
              <a:rPr b="1" lang="en" sz="1200">
                <a:solidFill>
                  <a:schemeClr val="lt1"/>
                </a:solidFill>
              </a:rPr>
              <a:t>Experience_to_Age_Ratio (Rasio Pengalaman terhadap Usia)</a:t>
            </a:r>
            <a:endParaRPr b="1" sz="1200">
              <a:solidFill>
                <a:schemeClr val="lt1"/>
              </a:solidFill>
            </a:endParaRPr>
          </a:p>
          <a:p>
            <a:pPr indent="0" lvl="0" marL="0" rtl="0" algn="l">
              <a:lnSpc>
                <a:spcPct val="115000"/>
              </a:lnSpc>
              <a:spcBef>
                <a:spcPts val="400"/>
              </a:spcBef>
              <a:spcAft>
                <a:spcPts val="0"/>
              </a:spcAft>
              <a:buNone/>
            </a:pPr>
            <a:r>
              <a:rPr lang="en" sz="950">
                <a:solidFill>
                  <a:schemeClr val="lt1"/>
                </a:solidFill>
              </a:rPr>
              <a:t>Nilai fitur ini berkisar antara 0 hingga 1, yang wajar karena pengalaman kerja seseorang seharusnya selalu lebih kecil atau sama dengan usia mereka. Distribusinya juga condong ke kanan, menandakan mayoritas individu memiliki pengalaman kerja yang relatif rendah dibandingkan dengan usia mereka. Insight tambahan: Banyak individu mungkin memulai karir mereka lebih lambat, mungkin karena pendidikan yang lebih lama sebelum masuk ke dunia kerja.</a:t>
            </a:r>
            <a:endParaRPr sz="950">
              <a:solidFill>
                <a:schemeClr val="lt1"/>
              </a:solidFill>
            </a:endParaRPr>
          </a:p>
          <a:p>
            <a:pPr indent="0" lvl="0" marL="76200" rtl="0" algn="l">
              <a:lnSpc>
                <a:spcPct val="115000"/>
              </a:lnSpc>
              <a:spcBef>
                <a:spcPts val="1400"/>
              </a:spcBef>
              <a:spcAft>
                <a:spcPts val="0"/>
              </a:spcAft>
              <a:buNone/>
            </a:pPr>
            <a:r>
              <a:rPr b="1" lang="en" sz="1200">
                <a:solidFill>
                  <a:schemeClr val="lt1"/>
                </a:solidFill>
              </a:rPr>
              <a:t>3. Job_House_Stability (Stabilitas Pekerjaan &amp; Tempat Tinggal)</a:t>
            </a:r>
            <a:endParaRPr b="1" sz="1200">
              <a:solidFill>
                <a:schemeClr val="lt1"/>
              </a:solidFill>
            </a:endParaRPr>
          </a:p>
          <a:p>
            <a:pPr indent="0" lvl="0" marL="0" rtl="0" algn="l">
              <a:lnSpc>
                <a:spcPct val="115000"/>
              </a:lnSpc>
              <a:spcBef>
                <a:spcPts val="400"/>
              </a:spcBef>
              <a:spcAft>
                <a:spcPts val="500"/>
              </a:spcAft>
              <a:buNone/>
            </a:pPr>
            <a:r>
              <a:rPr lang="en" sz="950">
                <a:solidFill>
                  <a:schemeClr val="lt1"/>
                </a:solidFill>
              </a:rPr>
              <a:t>Distribusi fitur ini menunjukkan variasi yang lebih luas, yang berarti ada perbedaan yang signifikan dalam stabilitas pekerjaan dan tempat tinggal di antara individu. Puncak pada nilai yang lebih rendah menunjukkan bahwa banyak individu sering berpindah pekerjaan atau tempat tinggal. Insight tambahan: Nilai tinggi pada fitur ini dapat menunjukkan seseorang yang lebih stabil dalam pekerjaan dan tempat tinggal. Fitur ini dapat berhubungan dengan risiko kredit atau keandalan finansial seseorang. Langkah Selanjutnya: Deteksi outlier lebih lanjut pada fitur Income_to_Age_Ratio dan Job_House_Stability. Normalisasi data menggunakan transformasi log jika perlu. Lakukan analisis korelasi untuk melihat sejauh mana fitur-fitur baru ini berkontribusi terhadap model prediksi.</a:t>
            </a:r>
            <a:endParaRPr sz="95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descr="A picture containing aqua, turquoise, teal, blue&#10;&#10;Description automatically generated" id="469" name="Google Shape;469;p63"/>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470" name="Google Shape;470;p63"/>
          <p:cNvPicPr preferRelativeResize="0"/>
          <p:nvPr/>
        </p:nvPicPr>
        <p:blipFill rotWithShape="1">
          <a:blip r:embed="rId4">
            <a:alphaModFix/>
          </a:blip>
          <a:srcRect b="0" l="0" r="0" t="0"/>
          <a:stretch/>
        </p:blipFill>
        <p:spPr>
          <a:xfrm>
            <a:off x="0" y="774"/>
            <a:ext cx="9144002" cy="5141975"/>
          </a:xfrm>
          <a:prstGeom prst="rect">
            <a:avLst/>
          </a:prstGeom>
          <a:noFill/>
          <a:ln>
            <a:noFill/>
          </a:ln>
        </p:spPr>
      </p:pic>
      <p:sp>
        <p:nvSpPr>
          <p:cNvPr id="471" name="Google Shape;471;p63"/>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472" name="Google Shape;472;p63"/>
          <p:cNvSpPr txBox="1"/>
          <p:nvPr/>
        </p:nvSpPr>
        <p:spPr>
          <a:xfrm>
            <a:off x="0" y="2367725"/>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Exploratory Data Analysis (EDA)</a:t>
            </a:r>
            <a:endParaRPr b="1" sz="2400">
              <a:solidFill>
                <a:schemeClr val="dk1"/>
              </a:solidFill>
              <a:latin typeface="Montserrat"/>
              <a:ea typeface="Montserrat"/>
              <a:cs typeface="Montserrat"/>
              <a:sym typeface="Montserrat"/>
            </a:endParaRPr>
          </a:p>
        </p:txBody>
      </p:sp>
      <p:pic>
        <p:nvPicPr>
          <p:cNvPr id="473" name="Google Shape;473;p63"/>
          <p:cNvPicPr preferRelativeResize="0"/>
          <p:nvPr/>
        </p:nvPicPr>
        <p:blipFill>
          <a:blip r:embed="rId5">
            <a:alphaModFix/>
          </a:blip>
          <a:stretch>
            <a:fillRect/>
          </a:stretch>
        </p:blipFill>
        <p:spPr>
          <a:xfrm>
            <a:off x="8299975" y="4372750"/>
            <a:ext cx="720925" cy="70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4"/>
          <p:cNvPicPr preferRelativeResize="0"/>
          <p:nvPr/>
        </p:nvPicPr>
        <p:blipFill rotWithShape="1">
          <a:blip r:embed="rId3">
            <a:alphaModFix/>
          </a:blip>
          <a:srcRect b="0" l="0" r="0" t="0"/>
          <a:stretch/>
        </p:blipFill>
        <p:spPr>
          <a:xfrm>
            <a:off x="0" y="0"/>
            <a:ext cx="9144000" cy="5143498"/>
          </a:xfrm>
          <a:prstGeom prst="rect">
            <a:avLst/>
          </a:prstGeom>
          <a:noFill/>
          <a:ln>
            <a:noFill/>
          </a:ln>
        </p:spPr>
      </p:pic>
      <p:pic>
        <p:nvPicPr>
          <p:cNvPr id="479" name="Google Shape;479;p64"/>
          <p:cNvPicPr preferRelativeResize="0"/>
          <p:nvPr/>
        </p:nvPicPr>
        <p:blipFill rotWithShape="1">
          <a:blip r:embed="rId4">
            <a:alphaModFix/>
          </a:blip>
          <a:srcRect b="45740" l="0" r="0" t="34973"/>
          <a:stretch/>
        </p:blipFill>
        <p:spPr>
          <a:xfrm>
            <a:off x="7837726" y="164200"/>
            <a:ext cx="1183176" cy="182502"/>
          </a:xfrm>
          <a:prstGeom prst="rect">
            <a:avLst/>
          </a:prstGeom>
          <a:noFill/>
          <a:ln>
            <a:noFill/>
          </a:ln>
        </p:spPr>
      </p:pic>
      <p:sp>
        <p:nvSpPr>
          <p:cNvPr id="480" name="Google Shape;480;p64"/>
          <p:cNvSpPr/>
          <p:nvPr/>
        </p:nvSpPr>
        <p:spPr>
          <a:xfrm>
            <a:off x="6241375" y="941250"/>
            <a:ext cx="2826300" cy="3345000"/>
          </a:xfrm>
          <a:prstGeom prst="rect">
            <a:avLst/>
          </a:prstGeom>
          <a:solidFill>
            <a:srgbClr val="0C0C0C">
              <a:alpha val="322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solidFill>
                  <a:schemeClr val="lt1"/>
                </a:solidFill>
              </a:rPr>
              <a:t>Heatmap korelasi ini menunjukkan hubungan antar variabel dalam dataset terkait kredit dan pinjaman. Mayoritas hubungan antar variabel memiliki korelasi rendah, kecuali antara "Experience" dan "CURRENT_JOB_YRS" yang memiliki korelasi positif cukup tinggi (0,65), menunjukkan bahwa semakin lama pengalaman seseorang, semakin lama pula mereka cenderung bekerja di pekerjaan saat ini. Sementara itu, variabel seperti "Income," "Age," dan "CURRENT_HOUSE_YRS" menunjukkan korelasi yang sangat lemah satu sama lain, mengindikasikan bahwa faktor-faktor ini tidak memiliki hubungan yang signifikan dalam konteks data ini.</a:t>
            </a:r>
            <a:endParaRPr b="1" sz="1000">
              <a:solidFill>
                <a:schemeClr val="lt1"/>
              </a:solidFill>
            </a:endParaRPr>
          </a:p>
          <a:p>
            <a:pPr indent="0" lvl="0" marL="457200" rtl="0" algn="l">
              <a:spcBef>
                <a:spcPts val="1200"/>
              </a:spcBef>
              <a:spcAft>
                <a:spcPts val="0"/>
              </a:spcAft>
              <a:buNone/>
            </a:pPr>
            <a:r>
              <a:t/>
            </a:r>
            <a:endParaRPr b="1" sz="1000">
              <a:solidFill>
                <a:schemeClr val="lt1"/>
              </a:solidFill>
            </a:endParaRPr>
          </a:p>
          <a:p>
            <a:pPr indent="0" lvl="0" marL="0" rtl="0" algn="l">
              <a:spcBef>
                <a:spcPts val="0"/>
              </a:spcBef>
              <a:spcAft>
                <a:spcPts val="0"/>
              </a:spcAft>
              <a:buNone/>
            </a:pPr>
            <a:r>
              <a:t/>
            </a:r>
            <a:endParaRPr b="1" sz="900">
              <a:solidFill>
                <a:schemeClr val="lt1"/>
              </a:solidFill>
            </a:endParaRPr>
          </a:p>
        </p:txBody>
      </p:sp>
      <p:pic>
        <p:nvPicPr>
          <p:cNvPr id="481" name="Google Shape;481;p64"/>
          <p:cNvPicPr preferRelativeResize="0"/>
          <p:nvPr/>
        </p:nvPicPr>
        <p:blipFill>
          <a:blip r:embed="rId5">
            <a:alphaModFix/>
          </a:blip>
          <a:stretch>
            <a:fillRect/>
          </a:stretch>
        </p:blipFill>
        <p:spPr>
          <a:xfrm>
            <a:off x="8299975" y="4372750"/>
            <a:ext cx="720925" cy="701225"/>
          </a:xfrm>
          <a:prstGeom prst="rect">
            <a:avLst/>
          </a:prstGeom>
          <a:noFill/>
          <a:ln>
            <a:noFill/>
          </a:ln>
        </p:spPr>
      </p:pic>
      <p:pic>
        <p:nvPicPr>
          <p:cNvPr id="482" name="Google Shape;482;p64"/>
          <p:cNvPicPr preferRelativeResize="0"/>
          <p:nvPr/>
        </p:nvPicPr>
        <p:blipFill>
          <a:blip r:embed="rId6">
            <a:alphaModFix/>
          </a:blip>
          <a:stretch>
            <a:fillRect/>
          </a:stretch>
        </p:blipFill>
        <p:spPr>
          <a:xfrm>
            <a:off x="0" y="0"/>
            <a:ext cx="6162849" cy="5143501"/>
          </a:xfrm>
          <a:prstGeom prst="rect">
            <a:avLst/>
          </a:prstGeom>
          <a:noFill/>
          <a:ln>
            <a:noFill/>
          </a:ln>
        </p:spPr>
      </p:pic>
      <p:sp>
        <p:nvSpPr>
          <p:cNvPr id="483" name="Google Shape;483;p64"/>
          <p:cNvSpPr txBox="1"/>
          <p:nvPr/>
        </p:nvSpPr>
        <p:spPr>
          <a:xfrm>
            <a:off x="6241375" y="395500"/>
            <a:ext cx="28263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sz="2200">
                <a:solidFill>
                  <a:schemeClr val="lt1"/>
                </a:solidFill>
                <a:latin typeface="Montserrat"/>
                <a:ea typeface="Montserrat"/>
                <a:cs typeface="Montserrat"/>
                <a:sym typeface="Montserrat"/>
              </a:rPr>
              <a:t>Heatmap</a:t>
            </a:r>
            <a:endParaRPr b="1" sz="2400">
              <a:solidFill>
                <a:schemeClr val="dk1"/>
              </a:solidFill>
              <a:latin typeface="Montserrat"/>
              <a:ea typeface="Montserrat"/>
              <a:cs typeface="Montserrat"/>
              <a:sym typeface="Montserrat"/>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65"/>
          <p:cNvPicPr preferRelativeResize="0"/>
          <p:nvPr/>
        </p:nvPicPr>
        <p:blipFill rotWithShape="1">
          <a:blip r:embed="rId3">
            <a:alphaModFix/>
          </a:blip>
          <a:srcRect b="0" l="0" r="0" t="0"/>
          <a:stretch/>
        </p:blipFill>
        <p:spPr>
          <a:xfrm>
            <a:off x="0" y="0"/>
            <a:ext cx="9144000" cy="5143498"/>
          </a:xfrm>
          <a:prstGeom prst="rect">
            <a:avLst/>
          </a:prstGeom>
          <a:noFill/>
          <a:ln>
            <a:noFill/>
          </a:ln>
        </p:spPr>
      </p:pic>
      <p:pic>
        <p:nvPicPr>
          <p:cNvPr id="489" name="Google Shape;489;p65"/>
          <p:cNvPicPr preferRelativeResize="0"/>
          <p:nvPr/>
        </p:nvPicPr>
        <p:blipFill rotWithShape="1">
          <a:blip r:embed="rId4">
            <a:alphaModFix/>
          </a:blip>
          <a:srcRect b="45740" l="0" r="0" t="34973"/>
          <a:stretch/>
        </p:blipFill>
        <p:spPr>
          <a:xfrm>
            <a:off x="7837726" y="164200"/>
            <a:ext cx="1183176" cy="182502"/>
          </a:xfrm>
          <a:prstGeom prst="rect">
            <a:avLst/>
          </a:prstGeom>
          <a:noFill/>
          <a:ln>
            <a:noFill/>
          </a:ln>
        </p:spPr>
      </p:pic>
      <p:pic>
        <p:nvPicPr>
          <p:cNvPr id="490" name="Google Shape;490;p65"/>
          <p:cNvPicPr preferRelativeResize="0"/>
          <p:nvPr/>
        </p:nvPicPr>
        <p:blipFill>
          <a:blip r:embed="rId5">
            <a:alphaModFix/>
          </a:blip>
          <a:stretch>
            <a:fillRect/>
          </a:stretch>
        </p:blipFill>
        <p:spPr>
          <a:xfrm>
            <a:off x="8299975" y="4372750"/>
            <a:ext cx="720925" cy="701225"/>
          </a:xfrm>
          <a:prstGeom prst="rect">
            <a:avLst/>
          </a:prstGeom>
          <a:noFill/>
          <a:ln>
            <a:noFill/>
          </a:ln>
        </p:spPr>
      </p:pic>
      <p:sp>
        <p:nvSpPr>
          <p:cNvPr id="491" name="Google Shape;491;p65"/>
          <p:cNvSpPr txBox="1"/>
          <p:nvPr/>
        </p:nvSpPr>
        <p:spPr>
          <a:xfrm>
            <a:off x="755075" y="346700"/>
            <a:ext cx="39390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sz="2200">
                <a:solidFill>
                  <a:schemeClr val="lt1"/>
                </a:solidFill>
                <a:latin typeface="Montserrat"/>
                <a:ea typeface="Montserrat"/>
                <a:cs typeface="Montserrat"/>
                <a:sym typeface="Montserrat"/>
              </a:rPr>
              <a:t>Risk by Status</a:t>
            </a:r>
            <a:endParaRPr b="1" sz="2400">
              <a:solidFill>
                <a:schemeClr val="dk1"/>
              </a:solidFill>
              <a:latin typeface="Montserrat"/>
              <a:ea typeface="Montserrat"/>
              <a:cs typeface="Montserrat"/>
              <a:sym typeface="Montserrat"/>
            </a:endParaRPr>
          </a:p>
        </p:txBody>
      </p:sp>
      <p:sp>
        <p:nvSpPr>
          <p:cNvPr id="492" name="Google Shape;492;p65"/>
          <p:cNvSpPr/>
          <p:nvPr/>
        </p:nvSpPr>
        <p:spPr>
          <a:xfrm>
            <a:off x="180925" y="980725"/>
            <a:ext cx="7039500" cy="39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3" name="Google Shape;493;p65"/>
          <p:cNvPicPr preferRelativeResize="0"/>
          <p:nvPr/>
        </p:nvPicPr>
        <p:blipFill>
          <a:blip r:embed="rId6">
            <a:alphaModFix/>
          </a:blip>
          <a:stretch>
            <a:fillRect/>
          </a:stretch>
        </p:blipFill>
        <p:spPr>
          <a:xfrm>
            <a:off x="180988" y="1006052"/>
            <a:ext cx="7039426" cy="3895551"/>
          </a:xfrm>
          <a:prstGeom prst="rect">
            <a:avLst/>
          </a:prstGeom>
          <a:noFill/>
          <a:ln>
            <a:noFill/>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66"/>
          <p:cNvPicPr preferRelativeResize="0"/>
          <p:nvPr/>
        </p:nvPicPr>
        <p:blipFill rotWithShape="1">
          <a:blip r:embed="rId4">
            <a:alphaModFix/>
          </a:blip>
          <a:srcRect b="0" l="0" r="0" t="0"/>
          <a:stretch/>
        </p:blipFill>
        <p:spPr>
          <a:xfrm>
            <a:off x="0" y="0"/>
            <a:ext cx="9144000" cy="5143498"/>
          </a:xfrm>
          <a:prstGeom prst="rect">
            <a:avLst/>
          </a:prstGeom>
          <a:noFill/>
          <a:ln>
            <a:noFill/>
          </a:ln>
        </p:spPr>
      </p:pic>
      <p:pic>
        <p:nvPicPr>
          <p:cNvPr id="499" name="Google Shape;499;p66"/>
          <p:cNvPicPr preferRelativeResize="0"/>
          <p:nvPr/>
        </p:nvPicPr>
        <p:blipFill rotWithShape="1">
          <a:blip r:embed="rId5">
            <a:alphaModFix/>
          </a:blip>
          <a:srcRect b="45740" l="0" r="0" t="34973"/>
          <a:stretch/>
        </p:blipFill>
        <p:spPr>
          <a:xfrm>
            <a:off x="7837726" y="164200"/>
            <a:ext cx="1183176" cy="182502"/>
          </a:xfrm>
          <a:prstGeom prst="rect">
            <a:avLst/>
          </a:prstGeom>
          <a:noFill/>
          <a:ln>
            <a:noFill/>
          </a:ln>
        </p:spPr>
      </p:pic>
      <p:pic>
        <p:nvPicPr>
          <p:cNvPr id="500" name="Google Shape;500;p66"/>
          <p:cNvPicPr preferRelativeResize="0"/>
          <p:nvPr/>
        </p:nvPicPr>
        <p:blipFill>
          <a:blip r:embed="rId6">
            <a:alphaModFix/>
          </a:blip>
          <a:stretch>
            <a:fillRect/>
          </a:stretch>
        </p:blipFill>
        <p:spPr>
          <a:xfrm>
            <a:off x="8299975" y="4372750"/>
            <a:ext cx="720925" cy="701225"/>
          </a:xfrm>
          <a:prstGeom prst="rect">
            <a:avLst/>
          </a:prstGeom>
          <a:noFill/>
          <a:ln>
            <a:noFill/>
          </a:ln>
        </p:spPr>
      </p:pic>
      <p:sp>
        <p:nvSpPr>
          <p:cNvPr id="501" name="Google Shape;501;p66"/>
          <p:cNvSpPr txBox="1"/>
          <p:nvPr/>
        </p:nvSpPr>
        <p:spPr>
          <a:xfrm>
            <a:off x="755075" y="346700"/>
            <a:ext cx="39390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sz="2200">
                <a:solidFill>
                  <a:schemeClr val="lt1"/>
                </a:solidFill>
                <a:latin typeface="Montserrat"/>
                <a:ea typeface="Montserrat"/>
                <a:cs typeface="Montserrat"/>
                <a:sym typeface="Montserrat"/>
              </a:rPr>
              <a:t>Risk by Status</a:t>
            </a:r>
            <a:endParaRPr b="1" sz="2400">
              <a:solidFill>
                <a:schemeClr val="dk1"/>
              </a:solidFill>
              <a:latin typeface="Montserrat"/>
              <a:ea typeface="Montserrat"/>
              <a:cs typeface="Montserrat"/>
              <a:sym typeface="Montserrat"/>
            </a:endParaRPr>
          </a:p>
        </p:txBody>
      </p:sp>
      <p:sp>
        <p:nvSpPr>
          <p:cNvPr id="502" name="Google Shape;502;p66"/>
          <p:cNvSpPr txBox="1"/>
          <p:nvPr/>
        </p:nvSpPr>
        <p:spPr>
          <a:xfrm>
            <a:off x="254825" y="869775"/>
            <a:ext cx="83145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rPr>
              <a:t>Marital Status vs. Risk Flag</a:t>
            </a:r>
            <a:endParaRPr b="1" sz="1000">
              <a:solidFill>
                <a:schemeClr val="lt1"/>
              </a:solidFill>
            </a:endParaRPr>
          </a:p>
          <a:p>
            <a:pPr indent="0" lvl="0" marL="0" rtl="0" algn="l">
              <a:spcBef>
                <a:spcPts val="0"/>
              </a:spcBef>
              <a:spcAft>
                <a:spcPts val="0"/>
              </a:spcAft>
              <a:buNone/>
            </a:pPr>
            <a:r>
              <a:rPr lang="en" sz="1000">
                <a:solidFill>
                  <a:schemeClr val="lt1"/>
                </a:solidFill>
              </a:rPr>
              <a:t>Mayoritas peminjam yang mengajukan kredit adalah single, dengan jumlah yang jauh lebih besar dibandingkan yang menikah. Namun, proporsi peminjam berisiko (Risk_Flag = 1) terlihat lebih tinggi pada kelompok single dibandingkan yang menikah, yang bisa mengindikasikan bahwa status pernikahan berpengaruh pada stabilitas keuangan seseorang.</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b="1" lang="en" sz="1000">
                <a:solidFill>
                  <a:schemeClr val="lt1"/>
                </a:solidFill>
              </a:rPr>
              <a:t>House Ownership vs. Risk Flag</a:t>
            </a:r>
            <a:endParaRPr b="1" sz="1000">
              <a:solidFill>
                <a:schemeClr val="lt1"/>
              </a:solidFill>
            </a:endParaRPr>
          </a:p>
          <a:p>
            <a:pPr indent="0" lvl="0" marL="0" rtl="0" algn="l">
              <a:spcBef>
                <a:spcPts val="0"/>
              </a:spcBef>
              <a:spcAft>
                <a:spcPts val="0"/>
              </a:spcAft>
              <a:buNone/>
            </a:pPr>
            <a:r>
              <a:rPr lang="en" sz="1000">
                <a:solidFill>
                  <a:schemeClr val="lt1"/>
                </a:solidFill>
              </a:rPr>
              <a:t>Sebagian besar peminjam tinggal di rumah sewa, dan mereka juga memiliki jumlah peminjam berisiko yang lebih tinggi dibandingkan dengan mereka yang memiliki rumah sendiri. Hal ini dapat menunjukkan bahwa memiliki rumah sendiri berpotensi menurunkan risiko kredit macet, karena kepemilikan aset bisa menjadi indikator kestabilan keuangan.</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b="1" lang="en" sz="1000">
                <a:solidFill>
                  <a:schemeClr val="lt1"/>
                </a:solidFill>
              </a:rPr>
              <a:t>Car Ownership vs. Risk Flag</a:t>
            </a:r>
            <a:endParaRPr b="1" sz="1000">
              <a:solidFill>
                <a:schemeClr val="lt1"/>
              </a:solidFill>
            </a:endParaRPr>
          </a:p>
          <a:p>
            <a:pPr indent="0" lvl="0" marL="0" rtl="0" algn="l">
              <a:spcBef>
                <a:spcPts val="0"/>
              </a:spcBef>
              <a:spcAft>
                <a:spcPts val="0"/>
              </a:spcAft>
              <a:buNone/>
            </a:pPr>
            <a:r>
              <a:rPr lang="en" sz="1000">
                <a:solidFill>
                  <a:schemeClr val="lt1"/>
                </a:solidFill>
              </a:rPr>
              <a:t>Peminjam yang tidak memiliki mobil jauh lebih banyak dibandingkan mereka yang memiliki mobil. Namun, dalam kedua kelompok, persentase peminjam berisiko tampak relatif serupa. Ini mengindikasikan bahwa kepemilikan mobil bukan faktor utama dalam menentukan risiko kredit, meskipun bisa menjadi salah satu pertimbangan dalam penilaian kredit.</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b="1" lang="en" sz="1000">
                <a:solidFill>
                  <a:schemeClr val="lt1"/>
                </a:solidFill>
              </a:rPr>
              <a:t>Current House Years vs. Risk Flag</a:t>
            </a:r>
            <a:endParaRPr b="1" sz="1000">
              <a:solidFill>
                <a:schemeClr val="lt1"/>
              </a:solidFill>
            </a:endParaRPr>
          </a:p>
          <a:p>
            <a:pPr indent="0" lvl="0" marL="0" rtl="0" algn="l">
              <a:spcBef>
                <a:spcPts val="0"/>
              </a:spcBef>
              <a:spcAft>
                <a:spcPts val="0"/>
              </a:spcAft>
              <a:buNone/>
            </a:pPr>
            <a:r>
              <a:rPr lang="en" sz="1000">
                <a:solidFill>
                  <a:schemeClr val="lt1"/>
                </a:solidFill>
              </a:rPr>
              <a:t>Rentang lama tinggal di rumah saat ini (10-14 tahun) tampaknya tidak memiliki variasi yang signifikan terhadap jumlah peminjam berisiko. Hal ini menunjukkan bahwa lamanya menetap di satu lokasi tidak secara langsung berkorelasi dengan tingkat risiko peminjam.</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b="1" lang="en" sz="1000">
                <a:solidFill>
                  <a:schemeClr val="lt1"/>
                </a:solidFill>
              </a:rPr>
              <a:t>Risk Flag Distribution</a:t>
            </a:r>
            <a:endParaRPr b="1" sz="1000">
              <a:solidFill>
                <a:schemeClr val="lt1"/>
              </a:solidFill>
            </a:endParaRPr>
          </a:p>
          <a:p>
            <a:pPr indent="0" lvl="0" marL="0" rtl="0" algn="l">
              <a:spcBef>
                <a:spcPts val="0"/>
              </a:spcBef>
              <a:spcAft>
                <a:spcPts val="0"/>
              </a:spcAft>
              <a:buNone/>
            </a:pPr>
            <a:r>
              <a:rPr lang="en" sz="1000">
                <a:solidFill>
                  <a:schemeClr val="lt1"/>
                </a:solidFill>
              </a:rPr>
              <a:t>Sebagian besar peminjam dalam dataset memiliki Risk_Flag = 0, artinya mereka tergolong dalam kelompok yang lebih aman untuk diberikan kredit. Namun, proporsi peminjam berisiko masih cukup besar, yang menunjukkan bahwa tetap diperlukan mekanisme penyaringan kredit yang kuat untuk mengurangi risiko gagal bayar.</a:t>
            </a:r>
            <a:endParaRPr sz="1000">
              <a:solidFill>
                <a:schemeClr val="lt1"/>
              </a:solidFill>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67"/>
          <p:cNvPicPr preferRelativeResize="0"/>
          <p:nvPr/>
        </p:nvPicPr>
        <p:blipFill rotWithShape="1">
          <a:blip r:embed="rId3">
            <a:alphaModFix/>
          </a:blip>
          <a:srcRect b="0" l="0" r="0" t="0"/>
          <a:stretch/>
        </p:blipFill>
        <p:spPr>
          <a:xfrm>
            <a:off x="0" y="0"/>
            <a:ext cx="9144000" cy="5143498"/>
          </a:xfrm>
          <a:prstGeom prst="rect">
            <a:avLst/>
          </a:prstGeom>
          <a:noFill/>
          <a:ln>
            <a:noFill/>
          </a:ln>
        </p:spPr>
      </p:pic>
      <p:pic>
        <p:nvPicPr>
          <p:cNvPr id="508" name="Google Shape;508;p67"/>
          <p:cNvPicPr preferRelativeResize="0"/>
          <p:nvPr/>
        </p:nvPicPr>
        <p:blipFill rotWithShape="1">
          <a:blip r:embed="rId4">
            <a:alphaModFix/>
          </a:blip>
          <a:srcRect b="45740" l="0" r="0" t="34973"/>
          <a:stretch/>
        </p:blipFill>
        <p:spPr>
          <a:xfrm>
            <a:off x="7837726" y="164200"/>
            <a:ext cx="1183176" cy="182502"/>
          </a:xfrm>
          <a:prstGeom prst="rect">
            <a:avLst/>
          </a:prstGeom>
          <a:noFill/>
          <a:ln>
            <a:noFill/>
          </a:ln>
        </p:spPr>
      </p:pic>
      <p:pic>
        <p:nvPicPr>
          <p:cNvPr id="509" name="Google Shape;509;p67"/>
          <p:cNvPicPr preferRelativeResize="0"/>
          <p:nvPr/>
        </p:nvPicPr>
        <p:blipFill>
          <a:blip r:embed="rId5">
            <a:alphaModFix/>
          </a:blip>
          <a:stretch>
            <a:fillRect/>
          </a:stretch>
        </p:blipFill>
        <p:spPr>
          <a:xfrm>
            <a:off x="8299975" y="4372750"/>
            <a:ext cx="720925" cy="701225"/>
          </a:xfrm>
          <a:prstGeom prst="rect">
            <a:avLst/>
          </a:prstGeom>
          <a:noFill/>
          <a:ln>
            <a:noFill/>
          </a:ln>
        </p:spPr>
      </p:pic>
      <p:sp>
        <p:nvSpPr>
          <p:cNvPr id="510" name="Google Shape;510;p67"/>
          <p:cNvSpPr txBox="1"/>
          <p:nvPr/>
        </p:nvSpPr>
        <p:spPr>
          <a:xfrm>
            <a:off x="755075" y="346700"/>
            <a:ext cx="39390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sz="2200">
                <a:solidFill>
                  <a:schemeClr val="lt1"/>
                </a:solidFill>
                <a:latin typeface="Montserrat"/>
                <a:ea typeface="Montserrat"/>
                <a:cs typeface="Montserrat"/>
                <a:sym typeface="Montserrat"/>
              </a:rPr>
              <a:t>GitHub Repository</a:t>
            </a:r>
            <a:endParaRPr b="1" sz="2400">
              <a:solidFill>
                <a:schemeClr val="dk1"/>
              </a:solidFill>
              <a:latin typeface="Montserrat"/>
              <a:ea typeface="Montserrat"/>
              <a:cs typeface="Montserrat"/>
              <a:sym typeface="Montserrat"/>
            </a:endParaRPr>
          </a:p>
        </p:txBody>
      </p:sp>
      <p:sp>
        <p:nvSpPr>
          <p:cNvPr id="511" name="Google Shape;511;p67"/>
          <p:cNvSpPr txBox="1"/>
          <p:nvPr/>
        </p:nvSpPr>
        <p:spPr>
          <a:xfrm>
            <a:off x="2122050" y="1956150"/>
            <a:ext cx="489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Link pada kelompok Tri Hita Kirana sebagai berikut :</a:t>
            </a:r>
            <a:endParaRPr b="1">
              <a:solidFill>
                <a:schemeClr val="lt1"/>
              </a:solidFill>
            </a:endParaRPr>
          </a:p>
          <a:p>
            <a:pPr indent="0" lvl="0" marL="0" rtl="0" algn="l">
              <a:spcBef>
                <a:spcPts val="0"/>
              </a:spcBef>
              <a:spcAft>
                <a:spcPts val="0"/>
              </a:spcAft>
              <a:buNone/>
            </a:pPr>
            <a:br>
              <a:rPr b="1" lang="en">
                <a:solidFill>
                  <a:schemeClr val="lt1"/>
                </a:solidFill>
              </a:rPr>
            </a:br>
            <a:r>
              <a:rPr b="1" lang="en">
                <a:solidFill>
                  <a:schemeClr val="lt1"/>
                </a:solidFill>
              </a:rPr>
              <a:t>https://github.com/zeinmn/FinPro_TriHitaKarana.git</a:t>
            </a:r>
            <a:endParaRPr>
              <a:solidFill>
                <a:schemeClr val="lt1"/>
              </a:solidFill>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descr="A picture containing aqua, turquoise, teal, screenshot&#10;&#10;Description automatically generated" id="516" name="Google Shape;516;p68"/>
          <p:cNvPicPr preferRelativeResize="0"/>
          <p:nvPr/>
        </p:nvPicPr>
        <p:blipFill rotWithShape="1">
          <a:blip r:embed="rId3">
            <a:alphaModFix/>
          </a:blip>
          <a:srcRect b="0" l="0" r="0" t="0"/>
          <a:stretch/>
        </p:blipFill>
        <p:spPr>
          <a:xfrm>
            <a:off x="0" y="1525"/>
            <a:ext cx="9144003" cy="5141975"/>
          </a:xfrm>
          <a:prstGeom prst="rect">
            <a:avLst/>
          </a:prstGeom>
          <a:noFill/>
          <a:ln>
            <a:noFill/>
          </a:ln>
        </p:spPr>
      </p:pic>
      <p:sp>
        <p:nvSpPr>
          <p:cNvPr id="517" name="Google Shape;517;p68"/>
          <p:cNvSpPr/>
          <p:nvPr/>
        </p:nvSpPr>
        <p:spPr>
          <a:xfrm>
            <a:off x="0" y="1700400"/>
            <a:ext cx="9144000" cy="3443100"/>
          </a:xfrm>
          <a:prstGeom prst="roundRect">
            <a:avLst>
              <a:gd fmla="val 0" name="adj"/>
            </a:avLst>
          </a:prstGeom>
          <a:gradFill>
            <a:gsLst>
              <a:gs pos="0">
                <a:srgbClr val="FFFFFF">
                  <a:alpha val="0"/>
                </a:srgbClr>
              </a:gs>
              <a:gs pos="95000">
                <a:srgbClr val="FCBF36">
                  <a:alpha val="61960"/>
                </a:srgbClr>
              </a:gs>
              <a:gs pos="100000">
                <a:srgbClr val="FCBF36">
                  <a:alpha val="6196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p68"/>
          <p:cNvSpPr txBox="1"/>
          <p:nvPr/>
        </p:nvSpPr>
        <p:spPr>
          <a:xfrm>
            <a:off x="180452" y="4641125"/>
            <a:ext cx="2214300" cy="246300"/>
          </a:xfrm>
          <a:prstGeom prst="rect">
            <a:avLst/>
          </a:prstGeom>
          <a:noFill/>
          <a:ln>
            <a:noFill/>
          </a:ln>
          <a:effectLst>
            <a:outerShdw blurRad="57150" rotWithShape="0" algn="bl" dir="5400000" dist="19050">
              <a:srgbClr val="000000">
                <a:alpha val="4941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ubik Medium"/>
                <a:ea typeface="Rubik Medium"/>
                <a:cs typeface="Rubik Medium"/>
                <a:sym typeface="Rubik Medium"/>
              </a:rPr>
              <a:t>Raih Mimpi </a:t>
            </a:r>
            <a:r>
              <a:rPr b="0" i="0" lang="en" sz="1000" u="none" cap="none" strike="noStrike">
                <a:solidFill>
                  <a:schemeClr val="accent4"/>
                </a:solidFill>
                <a:latin typeface="Rubik ExtraBold"/>
                <a:ea typeface="Rubik ExtraBold"/>
                <a:cs typeface="Rubik ExtraBold"/>
                <a:sym typeface="Rubik ExtraBold"/>
              </a:rPr>
              <a:t>#TanpaBatas</a:t>
            </a:r>
            <a:endParaRPr b="0" i="0" sz="1000" u="none" cap="none" strike="noStrike">
              <a:solidFill>
                <a:schemeClr val="accent4"/>
              </a:solidFill>
              <a:latin typeface="Rubik ExtraBold"/>
              <a:ea typeface="Rubik ExtraBold"/>
              <a:cs typeface="Rubik ExtraBold"/>
              <a:sym typeface="Rubik ExtraBold"/>
            </a:endParaRPr>
          </a:p>
        </p:txBody>
      </p:sp>
      <p:sp>
        <p:nvSpPr>
          <p:cNvPr id="519" name="Google Shape;519;p68"/>
          <p:cNvSpPr txBox="1"/>
          <p:nvPr/>
        </p:nvSpPr>
        <p:spPr>
          <a:xfrm>
            <a:off x="2236000" y="1969950"/>
            <a:ext cx="4297500" cy="75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4800"/>
              <a:buFont typeface="Montserrat"/>
              <a:buNone/>
            </a:pPr>
            <a:r>
              <a:rPr b="0" i="0" lang="en" sz="4900" u="none" cap="none" strike="noStrike">
                <a:solidFill>
                  <a:srgbClr val="FFFFFF"/>
                </a:solidFill>
                <a:latin typeface="Rubik SemiBold"/>
                <a:ea typeface="Rubik SemiBold"/>
                <a:cs typeface="Rubik SemiBold"/>
                <a:sym typeface="Rubik SemiBold"/>
              </a:rPr>
              <a:t>Thank you!</a:t>
            </a:r>
            <a:endParaRPr b="0" i="0" sz="4900" u="none" cap="none" strike="noStrike">
              <a:solidFill>
                <a:srgbClr val="FFFFFF"/>
              </a:solidFill>
              <a:latin typeface="Rubik SemiBold"/>
              <a:ea typeface="Rubik SemiBold"/>
              <a:cs typeface="Rubik SemiBold"/>
              <a:sym typeface="Rubik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p:nvPr/>
        </p:nvSpPr>
        <p:spPr>
          <a:xfrm>
            <a:off x="566057" y="2646029"/>
            <a:ext cx="914400" cy="4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43"/>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267" name="Google Shape;267;p43"/>
          <p:cNvSpPr txBox="1"/>
          <p:nvPr/>
        </p:nvSpPr>
        <p:spPr>
          <a:xfrm>
            <a:off x="435425" y="1525325"/>
            <a:ext cx="46251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4000">
                <a:solidFill>
                  <a:schemeClr val="dk1"/>
                </a:solidFill>
                <a:latin typeface="Rubik ExtraBold"/>
                <a:ea typeface="Rubik ExtraBold"/>
                <a:cs typeface="Rubik ExtraBold"/>
                <a:sym typeface="Rubik ExtraBold"/>
              </a:rPr>
              <a:t>Tri Hita Karana</a:t>
            </a:r>
            <a:endParaRPr sz="2000">
              <a:solidFill>
                <a:schemeClr val="dk1"/>
              </a:solidFill>
            </a:endParaRPr>
          </a:p>
        </p:txBody>
      </p:sp>
      <p:pic>
        <p:nvPicPr>
          <p:cNvPr id="268" name="Google Shape;268;p43"/>
          <p:cNvPicPr preferRelativeResize="0"/>
          <p:nvPr/>
        </p:nvPicPr>
        <p:blipFill>
          <a:blip r:embed="rId3">
            <a:alphaModFix/>
          </a:blip>
          <a:stretch>
            <a:fillRect/>
          </a:stretch>
        </p:blipFill>
        <p:spPr>
          <a:xfrm>
            <a:off x="7061225" y="487675"/>
            <a:ext cx="1608975" cy="1565025"/>
          </a:xfrm>
          <a:prstGeom prst="rect">
            <a:avLst/>
          </a:prstGeom>
          <a:noFill/>
          <a:ln>
            <a:noFill/>
          </a:ln>
        </p:spPr>
      </p:pic>
      <p:sp>
        <p:nvSpPr>
          <p:cNvPr id="269" name="Google Shape;269;p43"/>
          <p:cNvSpPr/>
          <p:nvPr/>
        </p:nvSpPr>
        <p:spPr>
          <a:xfrm>
            <a:off x="501875" y="2449825"/>
            <a:ext cx="5145600" cy="708000"/>
          </a:xfrm>
          <a:prstGeom prst="roundRect">
            <a:avLst>
              <a:gd fmla="val 16667" name="adj"/>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Montserrat"/>
                <a:ea typeface="Montserrat"/>
                <a:cs typeface="Montserrat"/>
                <a:sym typeface="Montserrat"/>
              </a:rPr>
              <a:t>Loan Prediction Based on Customer Behavior</a:t>
            </a:r>
            <a:endParaRPr b="1" sz="16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nvSpPr>
        <p:spPr>
          <a:xfrm>
            <a:off x="319700" y="393925"/>
            <a:ext cx="74298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lt1"/>
                </a:solidFill>
                <a:latin typeface="Montserrat"/>
                <a:ea typeface="Montserrat"/>
                <a:cs typeface="Montserrat"/>
                <a:sym typeface="Montserrat"/>
              </a:rPr>
              <a:t>Loan Prediction Based on Customer Behavior</a:t>
            </a:r>
            <a:endParaRPr b="1" sz="2400">
              <a:solidFill>
                <a:schemeClr val="dk1"/>
              </a:solidFill>
              <a:latin typeface="Montserrat"/>
              <a:ea typeface="Montserrat"/>
              <a:cs typeface="Montserrat"/>
              <a:sym typeface="Montserrat"/>
            </a:endParaRPr>
          </a:p>
        </p:txBody>
      </p:sp>
      <p:sp>
        <p:nvSpPr>
          <p:cNvPr id="276" name="Google Shape;276;p44"/>
          <p:cNvSpPr/>
          <p:nvPr/>
        </p:nvSpPr>
        <p:spPr>
          <a:xfrm>
            <a:off x="319700" y="1086575"/>
            <a:ext cx="8565600" cy="3729000"/>
          </a:xfrm>
          <a:prstGeom prst="rect">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just">
              <a:lnSpc>
                <a:spcPct val="115000"/>
              </a:lnSpc>
              <a:spcBef>
                <a:spcPts val="1200"/>
              </a:spcBef>
              <a:spcAft>
                <a:spcPts val="0"/>
              </a:spcAft>
              <a:buNone/>
            </a:pPr>
            <a:r>
              <a:rPr lang="en" sz="1200">
                <a:solidFill>
                  <a:schemeClr val="lt1"/>
                </a:solidFill>
              </a:rPr>
              <a:t>Penyaluran pinjaman merupakan salah satu operasi fundamental dalam dunia perbankan, di mana keuntungan utama diperoleh dari bunga atas kredit yang diberikan kepada nasabah. Namun, kesalahan dalam proses ini dapat menyebabkan kerugian finansial yang signifikan bagi bank (Gupta et al., 2020). Oleh karena itu, diperlukan sistem yang dapat meningkatkan akurasi dalam proses evaluasi kelayakan kredit.</a:t>
            </a:r>
            <a:endParaRPr sz="1200">
              <a:solidFill>
                <a:schemeClr val="lt1"/>
              </a:solidFill>
            </a:endParaRPr>
          </a:p>
          <a:p>
            <a:pPr indent="457200" lvl="0" marL="0" rtl="0" algn="just">
              <a:lnSpc>
                <a:spcPct val="115000"/>
              </a:lnSpc>
              <a:spcBef>
                <a:spcPts val="1200"/>
              </a:spcBef>
              <a:spcAft>
                <a:spcPts val="0"/>
              </a:spcAft>
              <a:buNone/>
            </a:pPr>
            <a:r>
              <a:rPr lang="en" sz="1200">
                <a:solidFill>
                  <a:schemeClr val="lt1"/>
                </a:solidFill>
              </a:rPr>
              <a:t>Saat ini, proses pengajuan pinjaman masih mengandalkan metode manual yang memakan waktu cukup lama. Meskipun telah diterapkan sistem berbasis skor kredit dan penilaian risiko, tingkat gagal bayar masih menjadi permasalahan yang berdampak pada stabilitas keuangan bank. Dalam konteks ini, model prediksi berbasis </a:t>
            </a:r>
            <a:r>
              <a:rPr i="1" lang="en" sz="1200">
                <a:solidFill>
                  <a:schemeClr val="lt1"/>
                </a:solidFill>
              </a:rPr>
              <a:t>machine learning</a:t>
            </a:r>
            <a:r>
              <a:rPr lang="en" sz="1200">
                <a:solidFill>
                  <a:schemeClr val="lt1"/>
                </a:solidFill>
              </a:rPr>
              <a:t> dapat menjadi solusi dengan mengotomatiskan proses validasi fitur dan meningkatkan ketepatan dalam menentukan kelayakan pinjaman. Dengan adanya sistem ini, baik bank maupun pemohon akan mendapatkan manfaat berupa efisiensi waktu dan peningkatan akurasi dalam pengambilan keputusan (Kumar et al., 2016).</a:t>
            </a:r>
            <a:endParaRPr sz="1200">
              <a:solidFill>
                <a:schemeClr val="lt1"/>
              </a:solidFill>
            </a:endParaRPr>
          </a:p>
          <a:p>
            <a:pPr indent="457200" lvl="0" marL="0" rtl="0" algn="just">
              <a:lnSpc>
                <a:spcPct val="115000"/>
              </a:lnSpc>
              <a:spcBef>
                <a:spcPts val="1200"/>
              </a:spcBef>
              <a:spcAft>
                <a:spcPts val="0"/>
              </a:spcAft>
              <a:buNone/>
            </a:pPr>
            <a:r>
              <a:rPr lang="en" sz="1200">
                <a:solidFill>
                  <a:schemeClr val="lt1"/>
                </a:solidFill>
              </a:rPr>
              <a:t>Keakuratan model prediksi sangat bergantung pada pemilihan fitur yang relevan. Beberapa faktor seperti lama bekerja, jumlah anggota keluarga, jumlah anak, dan tingkat pendapatan terbukti memiliki pengaruh signifikan terhadap kinerja pinjaman (</a:t>
            </a:r>
            <a:r>
              <a:rPr i="1" lang="en" sz="1200">
                <a:solidFill>
                  <a:schemeClr val="lt1"/>
                </a:solidFill>
              </a:rPr>
              <a:t>loan performance</a:t>
            </a:r>
            <a:r>
              <a:rPr lang="en" sz="1200">
                <a:solidFill>
                  <a:schemeClr val="lt1"/>
                </a:solidFill>
              </a:rPr>
              <a:t>) (Goyal et al., 2023). Studi sebelumnya yang dilakukan oleh Mohammad et al. (2010) menunjukkan bahwa metode </a:t>
            </a:r>
            <a:r>
              <a:rPr i="1" lang="en" sz="1200">
                <a:solidFill>
                  <a:schemeClr val="lt1"/>
                </a:solidFill>
              </a:rPr>
              <a:t>Logistic Regression</a:t>
            </a:r>
            <a:r>
              <a:rPr lang="en" sz="1200">
                <a:solidFill>
                  <a:schemeClr val="lt1"/>
                </a:solidFill>
              </a:rPr>
              <a:t> dengan fungsi sigmoid dapat digunakan untuk mengembangkan model klasifikasi yang memprediksi apakah sebuah pinjaman akan disetujui atau tidak.</a:t>
            </a:r>
            <a:endParaRPr sz="1200">
              <a:solidFill>
                <a:schemeClr val="lt1"/>
              </a:solidFill>
            </a:endParaRPr>
          </a:p>
          <a:p>
            <a:pPr indent="0" lvl="0" marL="0" rtl="0" algn="just">
              <a:spcBef>
                <a:spcPts val="1200"/>
              </a:spcBef>
              <a:spcAft>
                <a:spcPts val="0"/>
              </a:spcAft>
              <a:buNone/>
            </a:pPr>
            <a:r>
              <a:t/>
            </a:r>
            <a:endParaRPr b="1" sz="1200">
              <a:solidFill>
                <a:schemeClr val="lt1"/>
              </a:solidFill>
              <a:latin typeface="Montserrat"/>
              <a:ea typeface="Montserrat"/>
              <a:cs typeface="Montserrat"/>
              <a:sym typeface="Montserrat"/>
            </a:endParaRPr>
          </a:p>
        </p:txBody>
      </p:sp>
      <p:pic>
        <p:nvPicPr>
          <p:cNvPr id="277" name="Google Shape;277;p44"/>
          <p:cNvPicPr preferRelativeResize="0"/>
          <p:nvPr/>
        </p:nvPicPr>
        <p:blipFill>
          <a:blip r:embed="rId3">
            <a:alphaModFix/>
          </a:blip>
          <a:stretch>
            <a:fillRect/>
          </a:stretch>
        </p:blipFill>
        <p:spPr>
          <a:xfrm>
            <a:off x="8021525" y="67050"/>
            <a:ext cx="949600" cy="923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5"/>
          <p:cNvPicPr preferRelativeResize="0"/>
          <p:nvPr/>
        </p:nvPicPr>
        <p:blipFill rotWithShape="1">
          <a:blip r:embed="rId3">
            <a:alphaModFix/>
          </a:blip>
          <a:srcRect b="0" l="0" r="0" t="0"/>
          <a:stretch/>
        </p:blipFill>
        <p:spPr>
          <a:xfrm>
            <a:off x="0" y="0"/>
            <a:ext cx="9144000" cy="5143498"/>
          </a:xfrm>
          <a:prstGeom prst="rect">
            <a:avLst/>
          </a:prstGeom>
          <a:noFill/>
          <a:ln>
            <a:noFill/>
          </a:ln>
        </p:spPr>
      </p:pic>
      <p:pic>
        <p:nvPicPr>
          <p:cNvPr id="283" name="Google Shape;283;p45"/>
          <p:cNvPicPr preferRelativeResize="0"/>
          <p:nvPr/>
        </p:nvPicPr>
        <p:blipFill rotWithShape="1">
          <a:blip r:embed="rId4">
            <a:alphaModFix/>
          </a:blip>
          <a:srcRect b="45740" l="0" r="0" t="34973"/>
          <a:stretch/>
        </p:blipFill>
        <p:spPr>
          <a:xfrm>
            <a:off x="7837726" y="164200"/>
            <a:ext cx="1183176" cy="182502"/>
          </a:xfrm>
          <a:prstGeom prst="rect">
            <a:avLst/>
          </a:prstGeom>
          <a:noFill/>
          <a:ln>
            <a:noFill/>
          </a:ln>
        </p:spPr>
      </p:pic>
      <p:sp>
        <p:nvSpPr>
          <p:cNvPr id="284" name="Google Shape;284;p45"/>
          <p:cNvSpPr txBox="1"/>
          <p:nvPr/>
        </p:nvSpPr>
        <p:spPr>
          <a:xfrm>
            <a:off x="341100" y="303275"/>
            <a:ext cx="52338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 sz="2800">
                <a:solidFill>
                  <a:schemeClr val="lt1"/>
                </a:solidFill>
                <a:latin typeface="Montserrat"/>
                <a:ea typeface="Montserrat"/>
                <a:cs typeface="Montserrat"/>
                <a:sym typeface="Montserrat"/>
              </a:rPr>
              <a:t>Problem</a:t>
            </a:r>
            <a:endParaRPr i="0" sz="2800" u="none" cap="none" strike="noStrike">
              <a:solidFill>
                <a:srgbClr val="000000"/>
              </a:solidFill>
              <a:latin typeface="Rubik ExtraBold"/>
              <a:ea typeface="Rubik ExtraBold"/>
              <a:cs typeface="Rubik ExtraBold"/>
              <a:sym typeface="Rubik ExtraBold"/>
            </a:endParaRPr>
          </a:p>
        </p:txBody>
      </p:sp>
      <p:sp>
        <p:nvSpPr>
          <p:cNvPr id="285" name="Google Shape;285;p45"/>
          <p:cNvSpPr/>
          <p:nvPr/>
        </p:nvSpPr>
        <p:spPr>
          <a:xfrm>
            <a:off x="430351" y="842077"/>
            <a:ext cx="625500" cy="86400"/>
          </a:xfrm>
          <a:prstGeom prst="rect">
            <a:avLst/>
          </a:prstGeom>
          <a:solidFill>
            <a:srgbClr val="FFC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B1BD"/>
              </a:solidFill>
              <a:latin typeface="Calibri"/>
              <a:ea typeface="Calibri"/>
              <a:cs typeface="Calibri"/>
              <a:sym typeface="Calibri"/>
            </a:endParaRPr>
          </a:p>
        </p:txBody>
      </p:sp>
      <p:sp>
        <p:nvSpPr>
          <p:cNvPr id="286" name="Google Shape;286;p45"/>
          <p:cNvSpPr/>
          <p:nvPr/>
        </p:nvSpPr>
        <p:spPr>
          <a:xfrm>
            <a:off x="130300" y="1012950"/>
            <a:ext cx="7972800" cy="3909900"/>
          </a:xfrm>
          <a:prstGeom prst="rect">
            <a:avLst/>
          </a:prstGeom>
          <a:solidFill>
            <a:srgbClr val="0C0C0C">
              <a:alpha val="322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342900" rtl="0" algn="just">
              <a:spcBef>
                <a:spcPts val="0"/>
              </a:spcBef>
              <a:spcAft>
                <a:spcPts val="0"/>
              </a:spcAft>
              <a:buClr>
                <a:schemeClr val="lt1"/>
              </a:buClr>
              <a:buSzPts val="1400"/>
              <a:buChar char="●"/>
            </a:pPr>
            <a:r>
              <a:rPr b="1" lang="en">
                <a:solidFill>
                  <a:schemeClr val="lt1"/>
                </a:solidFill>
              </a:rPr>
              <a:t>Risiko Kredit dan Status Demografis,</a:t>
            </a:r>
            <a:r>
              <a:rPr lang="en">
                <a:solidFill>
                  <a:schemeClr val="lt1"/>
                </a:solidFill>
              </a:rPr>
              <a:t> NPL 12,30% dengan kerugian Rp 75 juta per kasus diperberat oleh variasi risiko signifikan: single berisiko 15%, married 5%, mengindikasikan kebutuhan model penilaian risiko multidimensional yang mengintegrasikan status demografis.</a:t>
            </a:r>
            <a:endParaRPr>
              <a:solidFill>
                <a:schemeClr val="lt1"/>
              </a:solidFill>
            </a:endParaRPr>
          </a:p>
          <a:p>
            <a:pPr indent="-317500" lvl="0" marL="342900" rtl="0" algn="just">
              <a:spcBef>
                <a:spcPts val="1000"/>
              </a:spcBef>
              <a:spcAft>
                <a:spcPts val="0"/>
              </a:spcAft>
              <a:buClr>
                <a:schemeClr val="lt1"/>
              </a:buClr>
              <a:buSzPts val="1400"/>
              <a:buChar char="●"/>
            </a:pPr>
            <a:r>
              <a:rPr b="1" lang="en">
                <a:solidFill>
                  <a:schemeClr val="lt1"/>
                </a:solidFill>
              </a:rPr>
              <a:t>Stabilitas Tempat Tinggal</a:t>
            </a:r>
            <a:r>
              <a:rPr lang="en">
                <a:solidFill>
                  <a:schemeClr val="lt1"/>
                </a:solidFill>
              </a:rPr>
              <a:t>, Penurunan gradual risiko dari 15% pada 10 tahun tinggal menjadi 6% pada 14 tahun tinggal mengeksplorasi signifikansi stabilitas tempat tinggal sebagai prediktor kredibilitas, yang menuntut pertimbangan durasi dan konsistensi domisili dalam model penilaian risiko kredit.</a:t>
            </a:r>
            <a:endParaRPr b="1">
              <a:solidFill>
                <a:schemeClr val="lt1"/>
              </a:solidFill>
            </a:endParaRPr>
          </a:p>
          <a:p>
            <a:pPr indent="-317500" lvl="0" marL="342900" rtl="0" algn="just">
              <a:spcBef>
                <a:spcPts val="1000"/>
              </a:spcBef>
              <a:spcAft>
                <a:spcPts val="0"/>
              </a:spcAft>
              <a:buClr>
                <a:schemeClr val="lt1"/>
              </a:buClr>
              <a:buSzPts val="1400"/>
              <a:buChar char="●"/>
            </a:pPr>
            <a:r>
              <a:rPr b="1" lang="en">
                <a:solidFill>
                  <a:schemeClr val="lt1"/>
                </a:solidFill>
              </a:rPr>
              <a:t>Inefisiensi Verifikasi,</a:t>
            </a:r>
            <a:r>
              <a:rPr lang="en">
                <a:solidFill>
                  <a:schemeClr val="lt1"/>
                </a:solidFill>
              </a:rPr>
              <a:t> Proses kredit 7-14 hari, biaya Rp 500-1000 ribu, kesalahan 15-20% mengakibatkan inefisiensi signifikan dalam manajemen risiko.</a:t>
            </a:r>
            <a:endParaRPr>
              <a:solidFill>
                <a:schemeClr val="lt1"/>
              </a:solidFill>
            </a:endParaRPr>
          </a:p>
          <a:p>
            <a:pPr indent="-317500" lvl="0" marL="342900" rtl="0" algn="just">
              <a:spcBef>
                <a:spcPts val="1000"/>
              </a:spcBef>
              <a:spcAft>
                <a:spcPts val="0"/>
              </a:spcAft>
              <a:buClr>
                <a:schemeClr val="lt1"/>
              </a:buClr>
              <a:buSzPts val="1400"/>
              <a:buChar char="●"/>
            </a:pPr>
            <a:r>
              <a:rPr b="1" lang="en">
                <a:solidFill>
                  <a:schemeClr val="lt1"/>
                </a:solidFill>
              </a:rPr>
              <a:t>Fraud Detection,</a:t>
            </a:r>
            <a:r>
              <a:rPr lang="en">
                <a:solidFill>
                  <a:schemeClr val="lt1"/>
                </a:solidFill>
              </a:rPr>
              <a:t> Peningkatan fraud perbankan 25% dengan kerugian Rp 1,2 triliun mendesak sistem deteksi dini berbasis teknologi analitik.</a:t>
            </a:r>
            <a:endParaRPr>
              <a:solidFill>
                <a:schemeClr val="lt1"/>
              </a:solidFill>
            </a:endParaRPr>
          </a:p>
          <a:p>
            <a:pPr indent="-317500" lvl="0" marL="342900" rtl="0" algn="just">
              <a:spcBef>
                <a:spcPts val="1000"/>
              </a:spcBef>
              <a:spcAft>
                <a:spcPts val="1000"/>
              </a:spcAft>
              <a:buClr>
                <a:schemeClr val="lt1"/>
              </a:buClr>
              <a:buSzPts val="1400"/>
              <a:buChar char="●"/>
            </a:pPr>
            <a:r>
              <a:rPr b="1" lang="en">
                <a:solidFill>
                  <a:schemeClr val="lt1"/>
                </a:solidFill>
              </a:rPr>
              <a:t>Kesesuaian Produk Kredit,</a:t>
            </a:r>
            <a:r>
              <a:rPr lang="en">
                <a:solidFill>
                  <a:schemeClr val="lt1"/>
                </a:solidFill>
              </a:rPr>
              <a:t> 40% produk kredit tidak sesuai profil risiko, kesalahan plafon 35% berpotensi menimbulkan inefisiensi dan risiko kredit macet. Produk kredit disesuaikan dengan segmentasi pada pendapatan.</a:t>
            </a:r>
            <a:endParaRPr>
              <a:solidFill>
                <a:schemeClr val="lt1"/>
              </a:solidFill>
            </a:endParaRPr>
          </a:p>
        </p:txBody>
      </p:sp>
      <p:pic>
        <p:nvPicPr>
          <p:cNvPr id="287" name="Google Shape;287;p45"/>
          <p:cNvPicPr preferRelativeResize="0"/>
          <p:nvPr/>
        </p:nvPicPr>
        <p:blipFill>
          <a:blip r:embed="rId5">
            <a:alphaModFix/>
          </a:blip>
          <a:stretch>
            <a:fillRect/>
          </a:stretch>
        </p:blipFill>
        <p:spPr>
          <a:xfrm>
            <a:off x="8299975" y="4372750"/>
            <a:ext cx="720925" cy="701225"/>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nvSpPr>
        <p:spPr>
          <a:xfrm>
            <a:off x="319700" y="393925"/>
            <a:ext cx="74298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lt1"/>
                </a:solidFill>
                <a:latin typeface="Montserrat"/>
                <a:ea typeface="Montserrat"/>
                <a:cs typeface="Montserrat"/>
                <a:sym typeface="Montserrat"/>
              </a:rPr>
              <a:t>Daftar Pustaka</a:t>
            </a:r>
            <a:endParaRPr b="1" sz="2400">
              <a:solidFill>
                <a:schemeClr val="dk1"/>
              </a:solidFill>
              <a:latin typeface="Montserrat"/>
              <a:ea typeface="Montserrat"/>
              <a:cs typeface="Montserrat"/>
              <a:sym typeface="Montserrat"/>
            </a:endParaRPr>
          </a:p>
        </p:txBody>
      </p:sp>
      <p:sp>
        <p:nvSpPr>
          <p:cNvPr id="294" name="Google Shape;294;p46"/>
          <p:cNvSpPr/>
          <p:nvPr/>
        </p:nvSpPr>
        <p:spPr>
          <a:xfrm>
            <a:off x="373275" y="1086575"/>
            <a:ext cx="8598000" cy="3804000"/>
          </a:xfrm>
          <a:prstGeom prst="rect">
            <a:avLst/>
          </a:prstGeom>
          <a:solidFill>
            <a:schemeClr val="accent5"/>
          </a:solidFill>
          <a:ln cap="flat" cmpd="sng" w="9525">
            <a:solidFill>
              <a:schemeClr val="lt2"/>
            </a:solidFill>
            <a:prstDash val="solid"/>
            <a:round/>
            <a:headEnd len="sm" w="sm" type="none"/>
            <a:tailEnd len="sm" w="sm" type="none"/>
          </a:ln>
        </p:spPr>
        <p:txBody>
          <a:bodyPr anchorCtr="0" anchor="t" bIns="91425" lIns="0" spcFirstLastPara="1" rIns="91425" wrap="square" tIns="91425">
            <a:noAutofit/>
          </a:bodyPr>
          <a:lstStyle/>
          <a:p>
            <a:pPr indent="-171450" lvl="0" marL="285750" rtl="0" algn="l">
              <a:lnSpc>
                <a:spcPct val="115000"/>
              </a:lnSpc>
              <a:spcBef>
                <a:spcPts val="0"/>
              </a:spcBef>
              <a:spcAft>
                <a:spcPts val="0"/>
              </a:spcAft>
              <a:buClr>
                <a:schemeClr val="dk1"/>
              </a:buClr>
              <a:buSzPts val="1100"/>
              <a:buFont typeface="Arial"/>
              <a:buNone/>
            </a:pPr>
            <a:r>
              <a:rPr lang="en" sz="1200">
                <a:solidFill>
                  <a:schemeClr val="lt1"/>
                </a:solidFill>
              </a:rPr>
              <a:t>Arianto, D. A. (2022). "Analisis Risiko Kredit dan Strategi Mitigasi pada Lembaga Keuangan". Jurnal Keuangan dan Perbankan, 18(2), 145-160.</a:t>
            </a:r>
            <a:endParaRPr sz="1200">
              <a:solidFill>
                <a:schemeClr val="lt1"/>
              </a:solidFill>
            </a:endParaRPr>
          </a:p>
          <a:p>
            <a:pPr indent="-171450" lvl="0" marL="285750" rtl="0" algn="l">
              <a:lnSpc>
                <a:spcPct val="115000"/>
              </a:lnSpc>
              <a:spcBef>
                <a:spcPts val="0"/>
              </a:spcBef>
              <a:spcAft>
                <a:spcPts val="0"/>
              </a:spcAft>
              <a:buClr>
                <a:schemeClr val="dk1"/>
              </a:buClr>
              <a:buSzPts val="1100"/>
              <a:buFont typeface="Arial"/>
              <a:buNone/>
            </a:pPr>
            <a:r>
              <a:rPr lang="en" sz="1200">
                <a:solidFill>
                  <a:schemeClr val="lt1"/>
                </a:solidFill>
              </a:rPr>
              <a:t>Bank Indonesia. (2023). "Laporan Stabilitas Keuangan Triwulan IV 2023". Jakarta: Bank Indonesia.</a:t>
            </a:r>
            <a:endParaRPr sz="1200">
              <a:solidFill>
                <a:schemeClr val="lt1"/>
              </a:solidFill>
            </a:endParaRPr>
          </a:p>
          <a:p>
            <a:pPr indent="-171450" lvl="0" marL="285750" rtl="0" algn="l">
              <a:lnSpc>
                <a:spcPct val="115000"/>
              </a:lnSpc>
              <a:spcBef>
                <a:spcPts val="0"/>
              </a:spcBef>
              <a:spcAft>
                <a:spcPts val="0"/>
              </a:spcAft>
              <a:buClr>
                <a:schemeClr val="dk1"/>
              </a:buClr>
              <a:buSzPts val="1100"/>
              <a:buFont typeface="Arial"/>
              <a:buNone/>
            </a:pPr>
            <a:r>
              <a:rPr lang="en" sz="1200">
                <a:solidFill>
                  <a:schemeClr val="lt1"/>
                </a:solidFill>
              </a:rPr>
              <a:t>Goyal, J., Sota, A., &amp; Arora, V. (2023). </a:t>
            </a:r>
            <a:r>
              <a:rPr i="1" lang="en" sz="1200">
                <a:solidFill>
                  <a:schemeClr val="lt1"/>
                </a:solidFill>
              </a:rPr>
              <a:t>Feature Selection for Loan Repayment Prediction System Using Machine Learning</a:t>
            </a:r>
            <a:r>
              <a:rPr lang="en" sz="1200">
                <a:solidFill>
                  <a:schemeClr val="lt1"/>
                </a:solidFill>
              </a:rPr>
              <a:t>. </a:t>
            </a:r>
            <a:r>
              <a:rPr i="1" lang="en" sz="1200">
                <a:solidFill>
                  <a:schemeClr val="lt1"/>
                </a:solidFill>
              </a:rPr>
              <a:t>International Journal for Research in Applied Science and Engineering Technology</a:t>
            </a:r>
            <a:r>
              <a:rPr lang="en" sz="1200">
                <a:solidFill>
                  <a:schemeClr val="lt1"/>
                </a:solidFill>
              </a:rPr>
              <a:t>, 11(3), 2394–2401.</a:t>
            </a:r>
            <a:r>
              <a:rPr lang="en" sz="1200">
                <a:solidFill>
                  <a:schemeClr val="lt1"/>
                </a:solidFill>
                <a:uFill>
                  <a:noFill/>
                </a:uFill>
                <a:hlinkClick r:id="rId3">
                  <a:extLst>
                    <a:ext uri="{A12FA001-AC4F-418D-AE19-62706E023703}">
                      <ahyp:hlinkClr val="tx"/>
                    </a:ext>
                  </a:extLst>
                </a:hlinkClick>
              </a:rPr>
              <a:t> </a:t>
            </a:r>
            <a:r>
              <a:rPr lang="en" sz="1200" u="sng">
                <a:solidFill>
                  <a:schemeClr val="lt1"/>
                </a:solidFill>
                <a:hlinkClick r:id="rId4">
                  <a:extLst>
                    <a:ext uri="{A12FA001-AC4F-418D-AE19-62706E023703}">
                      <ahyp:hlinkClr val="tx"/>
                    </a:ext>
                  </a:extLst>
                </a:hlinkClick>
              </a:rPr>
              <a:t>https://doi.org/10.22214/ijraset.2023.49748</a:t>
            </a:r>
            <a:endParaRPr sz="1200" u="sng">
              <a:solidFill>
                <a:schemeClr val="lt1"/>
              </a:solidFill>
            </a:endParaRPr>
          </a:p>
          <a:p>
            <a:pPr indent="-171450" lvl="0" marL="285750" rtl="0" algn="l">
              <a:lnSpc>
                <a:spcPct val="115000"/>
              </a:lnSpc>
              <a:spcBef>
                <a:spcPts val="0"/>
              </a:spcBef>
              <a:spcAft>
                <a:spcPts val="0"/>
              </a:spcAft>
              <a:buClr>
                <a:schemeClr val="dk1"/>
              </a:buClr>
              <a:buSzPts val="1100"/>
              <a:buFont typeface="Arial"/>
              <a:buNone/>
            </a:pPr>
            <a:r>
              <a:rPr lang="en" sz="1200">
                <a:solidFill>
                  <a:schemeClr val="lt1"/>
                </a:solidFill>
              </a:rPr>
              <a:t>Gupta, Anshika, et al. "Bank Loan Prediction System using Machine Learning." 2020 9th International Conference System Modeling and Advancement in Research Trends (SMART). IEEE, 2020.</a:t>
            </a:r>
            <a:endParaRPr sz="1200">
              <a:solidFill>
                <a:schemeClr val="lt1"/>
              </a:solidFill>
            </a:endParaRPr>
          </a:p>
          <a:p>
            <a:pPr indent="-171450" lvl="0" marL="285750" rtl="0" algn="l">
              <a:lnSpc>
                <a:spcPct val="115000"/>
              </a:lnSpc>
              <a:spcBef>
                <a:spcPts val="0"/>
              </a:spcBef>
              <a:spcAft>
                <a:spcPts val="0"/>
              </a:spcAft>
              <a:buClr>
                <a:schemeClr val="dk1"/>
              </a:buClr>
              <a:buSzPts val="1100"/>
              <a:buFont typeface="Arial"/>
              <a:buNone/>
            </a:pPr>
            <a:r>
              <a:rPr lang="en" sz="1200">
                <a:solidFill>
                  <a:schemeClr val="lt1"/>
                </a:solidFill>
              </a:rPr>
              <a:t>KUMAR, SOURAV. "LOAN PREDICTION SYSTEM." 2021. Nikhil Madane, Siddharth Nanda-Loan Prediction using Decision tree,Journal of the Gujrat Research History.</a:t>
            </a:r>
            <a:endParaRPr sz="1200">
              <a:solidFill>
                <a:schemeClr val="lt1"/>
              </a:solidFill>
            </a:endParaRPr>
          </a:p>
          <a:p>
            <a:pPr indent="-171450" lvl="0" marL="285750" rtl="0" algn="l">
              <a:lnSpc>
                <a:spcPct val="115000"/>
              </a:lnSpc>
              <a:spcBef>
                <a:spcPts val="0"/>
              </a:spcBef>
              <a:spcAft>
                <a:spcPts val="0"/>
              </a:spcAft>
              <a:buNone/>
            </a:pPr>
            <a:r>
              <a:rPr lang="en" sz="1200">
                <a:solidFill>
                  <a:schemeClr val="lt1"/>
                </a:solidFill>
              </a:rPr>
              <a:t>M. A. Sheikh, A. K. Goel and T. Kumar, "An Approach for Prediction of Loan Approval using Machine </a:t>
            </a:r>
            <a:r>
              <a:rPr lang="en" sz="1200">
                <a:solidFill>
                  <a:schemeClr val="lt1"/>
                </a:solidFill>
              </a:rPr>
              <a:t>Learning</a:t>
            </a:r>
            <a:r>
              <a:rPr lang="en" sz="1200">
                <a:solidFill>
                  <a:schemeClr val="lt1"/>
                </a:solidFill>
              </a:rPr>
              <a:t> Algorithm," 2020 International Conference on Electronics and Sustainable Communication Systems (ICESC), pp. 490-494, 2020.</a:t>
            </a:r>
            <a:endParaRPr sz="1200">
              <a:solidFill>
                <a:schemeClr val="lt1"/>
              </a:solidFill>
            </a:endParaRPr>
          </a:p>
          <a:p>
            <a:pPr indent="-171450" lvl="0" marL="285750" rtl="0" algn="l">
              <a:lnSpc>
                <a:spcPct val="115000"/>
              </a:lnSpc>
              <a:spcBef>
                <a:spcPts val="0"/>
              </a:spcBef>
              <a:spcAft>
                <a:spcPts val="0"/>
              </a:spcAft>
              <a:buClr>
                <a:schemeClr val="dk1"/>
              </a:buClr>
              <a:buSzPts val="1100"/>
              <a:buFont typeface="Arial"/>
              <a:buNone/>
            </a:pPr>
            <a:r>
              <a:rPr lang="en" sz="1200">
                <a:solidFill>
                  <a:schemeClr val="lt1"/>
                </a:solidFill>
              </a:rPr>
              <a:t>Otoritas Jasa Keuangan (OJK). (2023). "Kajian Risiko Kredit Perbankan Nasional". Jakarta: OJK.</a:t>
            </a:r>
            <a:endParaRPr sz="1200">
              <a:solidFill>
                <a:schemeClr val="lt1"/>
              </a:solidFill>
            </a:endParaRPr>
          </a:p>
          <a:p>
            <a:pPr indent="-171450" lvl="0" marL="285750" rtl="0" algn="l">
              <a:lnSpc>
                <a:spcPct val="115000"/>
              </a:lnSpc>
              <a:spcBef>
                <a:spcPts val="0"/>
              </a:spcBef>
              <a:spcAft>
                <a:spcPts val="0"/>
              </a:spcAft>
              <a:buClr>
                <a:schemeClr val="dk1"/>
              </a:buClr>
              <a:buSzPts val="1100"/>
              <a:buFont typeface="Arial"/>
              <a:buNone/>
            </a:pPr>
            <a:r>
              <a:rPr lang="en" sz="1200">
                <a:solidFill>
                  <a:schemeClr val="lt1"/>
                </a:solidFill>
              </a:rPr>
              <a:t>Pusat Pelaporan dan Analisis Transaksi Keuangan (PPATK). (2023). "Laporan Tahunan Pencegahan dan Pemberantasan Tindak Pidana Keuangan". Jakarta: PPATK.</a:t>
            </a:r>
            <a:endParaRPr sz="1200">
              <a:solidFill>
                <a:schemeClr val="lt1"/>
              </a:solidFill>
            </a:endParaRPr>
          </a:p>
          <a:p>
            <a:pPr indent="-171450" lvl="0" marL="285750" rtl="0" algn="l">
              <a:lnSpc>
                <a:spcPct val="115000"/>
              </a:lnSpc>
              <a:spcBef>
                <a:spcPts val="0"/>
              </a:spcBef>
              <a:spcAft>
                <a:spcPts val="0"/>
              </a:spcAft>
              <a:buNone/>
            </a:pPr>
            <a:r>
              <a:rPr lang="en" sz="1200">
                <a:solidFill>
                  <a:schemeClr val="lt1"/>
                </a:solidFill>
              </a:rPr>
              <a:t>Wardhana, A., &amp; Siregar, H. (2023). "Faktor-Faktor Penentu Risiko Kredit di Indonesia". Jurnal Manajemen dan Keuangan, 22(1), 78-95.</a:t>
            </a:r>
            <a:endParaRPr sz="1200">
              <a:solidFill>
                <a:schemeClr val="lt1"/>
              </a:solidFill>
            </a:endParaRPr>
          </a:p>
        </p:txBody>
      </p:sp>
      <p:pic>
        <p:nvPicPr>
          <p:cNvPr id="295" name="Google Shape;295;p46"/>
          <p:cNvPicPr preferRelativeResize="0"/>
          <p:nvPr/>
        </p:nvPicPr>
        <p:blipFill>
          <a:blip r:embed="rId5">
            <a:alphaModFix/>
          </a:blip>
          <a:stretch>
            <a:fillRect/>
          </a:stretch>
        </p:blipFill>
        <p:spPr>
          <a:xfrm>
            <a:off x="8021525" y="67050"/>
            <a:ext cx="949600" cy="923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A picture containing aqua, turquoise, teal, blue&#10;&#10;Description automatically generated" id="300" name="Google Shape;300;p47"/>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301" name="Google Shape;301;p47"/>
          <p:cNvPicPr preferRelativeResize="0"/>
          <p:nvPr/>
        </p:nvPicPr>
        <p:blipFill rotWithShape="1">
          <a:blip r:embed="rId4">
            <a:alphaModFix/>
          </a:blip>
          <a:srcRect b="0" l="0" r="0" t="0"/>
          <a:stretch/>
        </p:blipFill>
        <p:spPr>
          <a:xfrm>
            <a:off x="0" y="774"/>
            <a:ext cx="9144002" cy="5141975"/>
          </a:xfrm>
          <a:prstGeom prst="rect">
            <a:avLst/>
          </a:prstGeom>
          <a:noFill/>
          <a:ln>
            <a:noFill/>
          </a:ln>
        </p:spPr>
      </p:pic>
      <p:sp>
        <p:nvSpPr>
          <p:cNvPr id="302" name="Google Shape;302;p47"/>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303" name="Google Shape;303;p47"/>
          <p:cNvSpPr txBox="1"/>
          <p:nvPr/>
        </p:nvSpPr>
        <p:spPr>
          <a:xfrm>
            <a:off x="0" y="2367725"/>
            <a:ext cx="59814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2200">
                <a:solidFill>
                  <a:schemeClr val="dk1"/>
                </a:solidFill>
                <a:latin typeface="Montserrat"/>
                <a:ea typeface="Montserrat"/>
                <a:cs typeface="Montserrat"/>
                <a:sym typeface="Montserrat"/>
              </a:rPr>
              <a:t>Data Quality Assesment</a:t>
            </a:r>
            <a:endParaRPr b="1" sz="2400">
              <a:solidFill>
                <a:schemeClr val="dk1"/>
              </a:solidFill>
              <a:latin typeface="Montserrat"/>
              <a:ea typeface="Montserrat"/>
              <a:cs typeface="Montserrat"/>
              <a:sym typeface="Montserrat"/>
            </a:endParaRPr>
          </a:p>
        </p:txBody>
      </p:sp>
      <p:pic>
        <p:nvPicPr>
          <p:cNvPr id="304" name="Google Shape;304;p47"/>
          <p:cNvPicPr preferRelativeResize="0"/>
          <p:nvPr/>
        </p:nvPicPr>
        <p:blipFill>
          <a:blip r:embed="rId5">
            <a:alphaModFix/>
          </a:blip>
          <a:stretch>
            <a:fillRect/>
          </a:stretch>
        </p:blipFill>
        <p:spPr>
          <a:xfrm>
            <a:off x="8299975" y="4372750"/>
            <a:ext cx="720925" cy="701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A picture containing aqua, turquoise, teal, blue&#10;&#10;Description automatically generated" id="309" name="Google Shape;309;p48"/>
          <p:cNvPicPr preferRelativeResize="0"/>
          <p:nvPr/>
        </p:nvPicPr>
        <p:blipFill rotWithShape="1">
          <a:blip r:embed="rId4">
            <a:alphaModFix/>
          </a:blip>
          <a:srcRect b="0" l="0" r="0" t="0"/>
          <a:stretch/>
        </p:blipFill>
        <p:spPr>
          <a:xfrm>
            <a:off x="0" y="762"/>
            <a:ext cx="9144002" cy="5141975"/>
          </a:xfrm>
          <a:prstGeom prst="rect">
            <a:avLst/>
          </a:prstGeom>
          <a:noFill/>
          <a:ln>
            <a:noFill/>
          </a:ln>
        </p:spPr>
      </p:pic>
      <p:pic>
        <p:nvPicPr>
          <p:cNvPr id="310" name="Google Shape;310;p48"/>
          <p:cNvPicPr preferRelativeResize="0"/>
          <p:nvPr/>
        </p:nvPicPr>
        <p:blipFill rotWithShape="1">
          <a:blip r:embed="rId5">
            <a:alphaModFix/>
          </a:blip>
          <a:srcRect b="0" l="0" r="0" t="0"/>
          <a:stretch/>
        </p:blipFill>
        <p:spPr>
          <a:xfrm>
            <a:off x="0" y="774"/>
            <a:ext cx="9144002" cy="5141975"/>
          </a:xfrm>
          <a:prstGeom prst="rect">
            <a:avLst/>
          </a:prstGeom>
          <a:noFill/>
          <a:ln>
            <a:noFill/>
          </a:ln>
        </p:spPr>
      </p:pic>
      <p:sp>
        <p:nvSpPr>
          <p:cNvPr id="311" name="Google Shape;311;p48"/>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312" name="Google Shape;312;p48"/>
          <p:cNvSpPr txBox="1"/>
          <p:nvPr/>
        </p:nvSpPr>
        <p:spPr>
          <a:xfrm>
            <a:off x="2970000" y="168925"/>
            <a:ext cx="32040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sz="2200">
                <a:solidFill>
                  <a:schemeClr val="lt1"/>
                </a:solidFill>
                <a:latin typeface="Montserrat"/>
                <a:ea typeface="Montserrat"/>
                <a:cs typeface="Montserrat"/>
                <a:sym typeface="Montserrat"/>
              </a:rPr>
              <a:t>Data Info</a:t>
            </a:r>
            <a:endParaRPr b="1" sz="2400">
              <a:solidFill>
                <a:schemeClr val="dk1"/>
              </a:solidFill>
              <a:latin typeface="Montserrat"/>
              <a:ea typeface="Montserrat"/>
              <a:cs typeface="Montserrat"/>
              <a:sym typeface="Montserrat"/>
            </a:endParaRPr>
          </a:p>
        </p:txBody>
      </p:sp>
      <p:pic>
        <p:nvPicPr>
          <p:cNvPr id="313" name="Google Shape;313;p48"/>
          <p:cNvPicPr preferRelativeResize="0"/>
          <p:nvPr/>
        </p:nvPicPr>
        <p:blipFill>
          <a:blip r:embed="rId6">
            <a:alphaModFix/>
          </a:blip>
          <a:stretch>
            <a:fillRect/>
          </a:stretch>
        </p:blipFill>
        <p:spPr>
          <a:xfrm>
            <a:off x="180450" y="769525"/>
            <a:ext cx="5803624" cy="3210250"/>
          </a:xfrm>
          <a:prstGeom prst="rect">
            <a:avLst/>
          </a:prstGeom>
          <a:noFill/>
          <a:ln>
            <a:noFill/>
          </a:ln>
        </p:spPr>
      </p:pic>
      <p:sp>
        <p:nvSpPr>
          <p:cNvPr id="314" name="Google Shape;314;p48"/>
          <p:cNvSpPr/>
          <p:nvPr/>
        </p:nvSpPr>
        <p:spPr>
          <a:xfrm>
            <a:off x="6131050" y="769525"/>
            <a:ext cx="2840100" cy="3210300"/>
          </a:xfrm>
          <a:prstGeom prst="rect">
            <a:avLst/>
          </a:prstGeom>
          <a:solidFill>
            <a:srgbClr val="0C0C0C">
              <a:alpha val="322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900">
              <a:solidFill>
                <a:schemeClr val="lt1"/>
              </a:solidFill>
            </a:endParaRPr>
          </a:p>
          <a:p>
            <a:pPr indent="0" lvl="0" marL="0" rtl="0" algn="l">
              <a:lnSpc>
                <a:spcPct val="115000"/>
              </a:lnSpc>
              <a:spcBef>
                <a:spcPts val="1200"/>
              </a:spcBef>
              <a:spcAft>
                <a:spcPts val="0"/>
              </a:spcAft>
              <a:buNone/>
            </a:pPr>
            <a:r>
              <a:t/>
            </a:r>
            <a:endParaRPr b="1" sz="1900">
              <a:solidFill>
                <a:schemeClr val="lt1"/>
              </a:solidFill>
            </a:endParaRPr>
          </a:p>
          <a:p>
            <a:pPr indent="0" lvl="0" marL="0" rtl="0" algn="l">
              <a:lnSpc>
                <a:spcPct val="115000"/>
              </a:lnSpc>
              <a:spcBef>
                <a:spcPts val="1200"/>
              </a:spcBef>
              <a:spcAft>
                <a:spcPts val="0"/>
              </a:spcAft>
              <a:buNone/>
            </a:pPr>
            <a:r>
              <a:rPr b="1" lang="en" sz="1900">
                <a:solidFill>
                  <a:schemeClr val="lt1"/>
                </a:solidFill>
              </a:rPr>
              <a:t>Jumlah data 252000 values. Data tidak ada missing value.</a:t>
            </a:r>
            <a:endParaRPr b="1" sz="1900">
              <a:solidFill>
                <a:schemeClr val="lt1"/>
              </a:solidFill>
            </a:endParaRPr>
          </a:p>
          <a:p>
            <a:pPr indent="0" lvl="0" marL="457200" rtl="0" algn="l">
              <a:spcBef>
                <a:spcPts val="1200"/>
              </a:spcBef>
              <a:spcAft>
                <a:spcPts val="0"/>
              </a:spcAft>
              <a:buNone/>
            </a:pPr>
            <a:r>
              <a:t/>
            </a:r>
            <a:endParaRPr b="1" sz="1900">
              <a:solidFill>
                <a:schemeClr val="lt1"/>
              </a:solidFill>
            </a:endParaRPr>
          </a:p>
        </p:txBody>
      </p:sp>
      <p:pic>
        <p:nvPicPr>
          <p:cNvPr id="315" name="Google Shape;315;p48"/>
          <p:cNvPicPr preferRelativeResize="0"/>
          <p:nvPr/>
        </p:nvPicPr>
        <p:blipFill>
          <a:blip r:embed="rId7">
            <a:alphaModFix/>
          </a:blip>
          <a:stretch>
            <a:fillRect/>
          </a:stretch>
        </p:blipFill>
        <p:spPr>
          <a:xfrm>
            <a:off x="8299975" y="4372750"/>
            <a:ext cx="720925" cy="70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A picture containing aqua, turquoise, teal, blue&#10;&#10;Description automatically generated" id="320" name="Google Shape;320;p49"/>
          <p:cNvPicPr preferRelativeResize="0"/>
          <p:nvPr/>
        </p:nvPicPr>
        <p:blipFill rotWithShape="1">
          <a:blip r:embed="rId3">
            <a:alphaModFix/>
          </a:blip>
          <a:srcRect b="0" l="0" r="0" t="0"/>
          <a:stretch/>
        </p:blipFill>
        <p:spPr>
          <a:xfrm>
            <a:off x="0" y="762"/>
            <a:ext cx="9144002" cy="5141975"/>
          </a:xfrm>
          <a:prstGeom prst="rect">
            <a:avLst/>
          </a:prstGeom>
          <a:noFill/>
          <a:ln>
            <a:noFill/>
          </a:ln>
        </p:spPr>
      </p:pic>
      <p:pic>
        <p:nvPicPr>
          <p:cNvPr id="321" name="Google Shape;321;p49"/>
          <p:cNvPicPr preferRelativeResize="0"/>
          <p:nvPr/>
        </p:nvPicPr>
        <p:blipFill rotWithShape="1">
          <a:blip r:embed="rId4">
            <a:alphaModFix/>
          </a:blip>
          <a:srcRect b="0" l="0" r="0" t="0"/>
          <a:stretch/>
        </p:blipFill>
        <p:spPr>
          <a:xfrm>
            <a:off x="0" y="774"/>
            <a:ext cx="9144002" cy="5141975"/>
          </a:xfrm>
          <a:prstGeom prst="rect">
            <a:avLst/>
          </a:prstGeom>
          <a:noFill/>
          <a:ln>
            <a:noFill/>
          </a:ln>
        </p:spPr>
      </p:pic>
      <p:sp>
        <p:nvSpPr>
          <p:cNvPr id="322" name="Google Shape;322;p49"/>
          <p:cNvSpPr txBox="1"/>
          <p:nvPr/>
        </p:nvSpPr>
        <p:spPr>
          <a:xfrm>
            <a:off x="180452" y="4793525"/>
            <a:ext cx="2214300" cy="2463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lt1"/>
                </a:solidFill>
                <a:latin typeface="Rubik Medium"/>
                <a:ea typeface="Rubik Medium"/>
                <a:cs typeface="Rubik Medium"/>
                <a:sym typeface="Rubik Medium"/>
              </a:rPr>
              <a:t>Raih Mimpi </a:t>
            </a:r>
            <a:r>
              <a:rPr lang="en" sz="1000">
                <a:solidFill>
                  <a:schemeClr val="accent4"/>
                </a:solidFill>
                <a:latin typeface="Rubik ExtraBold"/>
                <a:ea typeface="Rubik ExtraBold"/>
                <a:cs typeface="Rubik ExtraBold"/>
                <a:sym typeface="Rubik ExtraBold"/>
              </a:rPr>
              <a:t>#TanpaBatas</a:t>
            </a:r>
            <a:endParaRPr sz="1000">
              <a:solidFill>
                <a:schemeClr val="accent4"/>
              </a:solidFill>
              <a:latin typeface="Rubik ExtraBold"/>
              <a:ea typeface="Rubik ExtraBold"/>
              <a:cs typeface="Rubik ExtraBold"/>
              <a:sym typeface="Rubik ExtraBold"/>
            </a:endParaRPr>
          </a:p>
        </p:txBody>
      </p:sp>
      <p:sp>
        <p:nvSpPr>
          <p:cNvPr id="323" name="Google Shape;323;p49"/>
          <p:cNvSpPr txBox="1"/>
          <p:nvPr/>
        </p:nvSpPr>
        <p:spPr>
          <a:xfrm>
            <a:off x="2970000" y="168925"/>
            <a:ext cx="3204000" cy="408000"/>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sz="2200">
                <a:solidFill>
                  <a:schemeClr val="lt1"/>
                </a:solidFill>
                <a:latin typeface="Montserrat"/>
                <a:ea typeface="Montserrat"/>
                <a:cs typeface="Montserrat"/>
                <a:sym typeface="Montserrat"/>
              </a:rPr>
              <a:t>Data Info</a:t>
            </a:r>
            <a:endParaRPr b="1" sz="2400">
              <a:solidFill>
                <a:schemeClr val="dk1"/>
              </a:solidFill>
              <a:latin typeface="Montserrat"/>
              <a:ea typeface="Montserrat"/>
              <a:cs typeface="Montserrat"/>
              <a:sym typeface="Montserrat"/>
            </a:endParaRPr>
          </a:p>
        </p:txBody>
      </p:sp>
      <p:pic>
        <p:nvPicPr>
          <p:cNvPr id="324" name="Google Shape;324;p49"/>
          <p:cNvPicPr preferRelativeResize="0"/>
          <p:nvPr/>
        </p:nvPicPr>
        <p:blipFill>
          <a:blip r:embed="rId5">
            <a:alphaModFix/>
          </a:blip>
          <a:stretch>
            <a:fillRect/>
          </a:stretch>
        </p:blipFill>
        <p:spPr>
          <a:xfrm>
            <a:off x="8299975" y="4372750"/>
            <a:ext cx="720925" cy="701225"/>
          </a:xfrm>
          <a:prstGeom prst="rect">
            <a:avLst/>
          </a:prstGeom>
          <a:noFill/>
          <a:ln>
            <a:noFill/>
          </a:ln>
        </p:spPr>
      </p:pic>
      <p:pic>
        <p:nvPicPr>
          <p:cNvPr id="325" name="Google Shape;325;p49"/>
          <p:cNvPicPr preferRelativeResize="0"/>
          <p:nvPr/>
        </p:nvPicPr>
        <p:blipFill>
          <a:blip r:embed="rId6">
            <a:alphaModFix/>
          </a:blip>
          <a:stretch>
            <a:fillRect/>
          </a:stretch>
        </p:blipFill>
        <p:spPr>
          <a:xfrm>
            <a:off x="323025" y="716150"/>
            <a:ext cx="3980925" cy="3711175"/>
          </a:xfrm>
          <a:prstGeom prst="rect">
            <a:avLst/>
          </a:prstGeom>
          <a:noFill/>
          <a:ln>
            <a:noFill/>
          </a:ln>
        </p:spPr>
      </p:pic>
      <p:pic>
        <p:nvPicPr>
          <p:cNvPr id="326" name="Google Shape;326;p49"/>
          <p:cNvPicPr preferRelativeResize="0"/>
          <p:nvPr/>
        </p:nvPicPr>
        <p:blipFill>
          <a:blip r:embed="rId7">
            <a:alphaModFix/>
          </a:blip>
          <a:stretch>
            <a:fillRect/>
          </a:stretch>
        </p:blipFill>
        <p:spPr>
          <a:xfrm>
            <a:off x="4378075" y="1470975"/>
            <a:ext cx="4568299" cy="22015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